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260" r:id="rId3"/>
    <p:sldId id="261" r:id="rId4"/>
    <p:sldId id="258" r:id="rId5"/>
    <p:sldId id="278" r:id="rId6"/>
    <p:sldId id="263" r:id="rId7"/>
    <p:sldId id="265" r:id="rId8"/>
    <p:sldId id="268" r:id="rId9"/>
    <p:sldId id="271" r:id="rId10"/>
    <p:sldId id="270" r:id="rId11"/>
    <p:sldId id="273" r:id="rId12"/>
    <p:sldId id="293" r:id="rId13"/>
    <p:sldId id="287" r:id="rId14"/>
    <p:sldId id="275" r:id="rId15"/>
    <p:sldId id="277" r:id="rId16"/>
    <p:sldId id="284" r:id="rId17"/>
    <p:sldId id="289" r:id="rId18"/>
    <p:sldId id="291" r:id="rId19"/>
    <p:sldId id="290" r:id="rId20"/>
    <p:sldId id="288" r:id="rId21"/>
    <p:sldId id="285" r:id="rId22"/>
    <p:sldId id="294" r:id="rId23"/>
    <p:sldId id="292"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071"/>
    <p:restoredTop sz="86497"/>
  </p:normalViewPr>
  <p:slideViewPr>
    <p:cSldViewPr snapToGrid="0" snapToObjects="1">
      <p:cViewPr varScale="1">
        <p:scale>
          <a:sx n="96" d="100"/>
          <a:sy n="96" d="100"/>
        </p:scale>
        <p:origin x="504" y="16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85" d="100"/>
          <a:sy n="85" d="100"/>
        </p:scale>
        <p:origin x="3928" y="1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svg>
</file>

<file path=ppt/media/image3.png>
</file>

<file path=ppt/media/image4.png>
</file>

<file path=ppt/media/image5.png>
</file>

<file path=ppt/media/image6.png>
</file>

<file path=ppt/media/image7.png>
</file>

<file path=ppt/media/image8.png>
</file>

<file path=ppt/media/image80.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66815-87AC-4041-A8D9-372820341720}" type="datetimeFigureOut">
              <a:rPr lang="en-US" smtClean="0"/>
              <a:t>8/4/18</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D6532-0D93-2E46-8D8D-35E716CACC0D}" type="slidenum">
              <a:rPr lang="en-US" smtClean="0"/>
              <a:t>‹#›</a:t>
            </a:fld>
            <a:endParaRPr lang="en-US" dirty="0"/>
          </a:p>
        </p:txBody>
      </p:sp>
    </p:spTree>
    <p:extLst>
      <p:ext uri="{BB962C8B-B14F-4D97-AF65-F5344CB8AC3E}">
        <p14:creationId xmlns:p14="http://schemas.microsoft.com/office/powerpoint/2010/main" val="4273060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Thank you it’s great to be part of this session.  And I’m glad so many of you stuck around this afternoon. </a:t>
            </a:r>
          </a:p>
        </p:txBody>
      </p:sp>
      <p:sp>
        <p:nvSpPr>
          <p:cNvPr id="4" name="Slide Number Placeholder 3"/>
          <p:cNvSpPr>
            <a:spLocks noGrp="1"/>
          </p:cNvSpPr>
          <p:nvPr>
            <p:ph type="sldNum" sz="quarter" idx="10"/>
          </p:nvPr>
        </p:nvSpPr>
        <p:spPr/>
        <p:txBody>
          <a:bodyPr/>
          <a:lstStyle/>
          <a:p>
            <a:fld id="{552D6532-0D93-2E46-8D8D-35E716CACC0D}" type="slidenum">
              <a:rPr lang="en-US" smtClean="0"/>
              <a:t>1</a:t>
            </a:fld>
            <a:endParaRPr lang="en-US" dirty="0"/>
          </a:p>
        </p:txBody>
      </p:sp>
    </p:spTree>
    <p:extLst>
      <p:ext uri="{BB962C8B-B14F-4D97-AF65-F5344CB8AC3E}">
        <p14:creationId xmlns:p14="http://schemas.microsoft.com/office/powerpoint/2010/main" val="6642461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what do the competitive effects look like in this system.  </a:t>
            </a:r>
          </a:p>
          <a:p>
            <a:endParaRPr lang="en-US" dirty="0"/>
          </a:p>
          <a:p>
            <a:r>
              <a:rPr lang="en-US" dirty="0"/>
              <a:t>On the x-axis of each figure is the starting density of a competing species, either one, two or three.   These numbers represent the number of seeds, or the number of individuals of the each competitor species in the system.  On the y-axis is the per-capita fecundity of species one, two and and three.  Figure one is shown on the left, two in the middle and three on the right.  </a:t>
            </a:r>
          </a:p>
          <a:p>
            <a:endParaRPr lang="en-US" dirty="0"/>
          </a:p>
          <a:p>
            <a:r>
              <a:rPr lang="en-US" dirty="0"/>
              <a:t>Now I want to make this part really clear, the dots are showing the simulated per capita fecundity from the mechanistic model I just described. </a:t>
            </a:r>
          </a:p>
          <a:p>
            <a:endParaRPr lang="en-US" dirty="0"/>
          </a:p>
          <a:p>
            <a:r>
              <a:rPr lang="en-US" dirty="0"/>
              <a:t>Here on the left you see the response of species one two the density of species three (shown in blue), species two, shown in red, species one shown in black in so on.   </a:t>
            </a:r>
          </a:p>
          <a:p>
            <a:endParaRPr lang="en-US" dirty="0"/>
          </a:p>
          <a:p>
            <a:r>
              <a:rPr lang="en-US" dirty="0"/>
              <a:t>The lines are the fitted response produced by an pairwise competition model of this form shown up here.  This is a modified </a:t>
            </a:r>
            <a:r>
              <a:rPr lang="en-US" dirty="0" err="1"/>
              <a:t>Beverton</a:t>
            </a:r>
            <a:r>
              <a:rPr lang="en-US" dirty="0"/>
              <a:t> holt model similar to the annual plant model that is commonly used in Peter Chesson and Jonathan Levine’s work.  </a:t>
            </a:r>
          </a:p>
          <a:p>
            <a:endParaRPr lang="en-US" dirty="0"/>
          </a:p>
          <a:p>
            <a:r>
              <a:rPr lang="en-US" dirty="0"/>
              <a:t>The take home here is that this pairwise model, the lines, fits the points, the simulations, really well.  The pairwise model, accurately captures the effects of competition in this system. </a:t>
            </a:r>
          </a:p>
          <a:p>
            <a:endParaRPr lang="en-US" dirty="0"/>
          </a:p>
          <a:p>
            <a:r>
              <a:rPr lang="en-US" dirty="0"/>
              <a:t>So the big question here is how will this pairwise model hold up when we move to a multispecies situation?  That is for example, if simulate a case where species one is facing competition from species two and species three together, can we assume that these pairwise effects are additive? Or are their higher order interactions between two and three that make make multi-species competition non-additive? </a:t>
            </a:r>
          </a:p>
        </p:txBody>
      </p:sp>
      <p:sp>
        <p:nvSpPr>
          <p:cNvPr id="4" name="Slide Number Placeholder 3"/>
          <p:cNvSpPr>
            <a:spLocks noGrp="1"/>
          </p:cNvSpPr>
          <p:nvPr>
            <p:ph type="sldNum" sz="quarter" idx="10"/>
          </p:nvPr>
        </p:nvSpPr>
        <p:spPr/>
        <p:txBody>
          <a:bodyPr/>
          <a:lstStyle/>
          <a:p>
            <a:fld id="{552D6532-0D93-2E46-8D8D-35E716CACC0D}" type="slidenum">
              <a:rPr lang="en-US" smtClean="0"/>
              <a:t>10</a:t>
            </a:fld>
            <a:endParaRPr lang="en-US" dirty="0"/>
          </a:p>
        </p:txBody>
      </p:sp>
    </p:spTree>
    <p:extLst>
      <p:ext uri="{BB962C8B-B14F-4D97-AF65-F5344CB8AC3E}">
        <p14:creationId xmlns:p14="http://schemas.microsoft.com/office/powerpoint/2010/main" val="401334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we are testing that assumption of additivity.  </a:t>
            </a:r>
          </a:p>
          <a:p>
            <a:endParaRPr lang="en-US" dirty="0"/>
          </a:p>
          <a:p>
            <a:r>
              <a:rPr lang="en-US" dirty="0"/>
              <a:t>This figure shows the per capita fecundity of species one, on the y-axis, with the density of species two as a competitor on the x-axis.  The three different lines going from light gray to black show three different densities of species three.  So if we consider these point here on the bottom right, these are multi-species communities, where one is facing competition from both species two and three together.  </a:t>
            </a:r>
          </a:p>
          <a:p>
            <a:endParaRPr lang="en-US" dirty="0"/>
          </a:p>
          <a:p>
            <a:r>
              <a:rPr lang="en-US" dirty="0"/>
              <a:t>The lines are showing the predicted response given by the additive model fit to the pairwise competition.   </a:t>
            </a:r>
          </a:p>
          <a:p>
            <a:endParaRPr lang="en-US" dirty="0"/>
          </a:p>
          <a:p>
            <a:r>
              <a:rPr lang="en-US" dirty="0"/>
              <a:t>You can see that here for species one, the assumption of additive competition holds up well.  There is some discrepancy between the predicted and observed response but it’s not very great. </a:t>
            </a:r>
          </a:p>
          <a:p>
            <a:endParaRPr lang="en-US" dirty="0"/>
          </a:p>
          <a:p>
            <a:r>
              <a:rPr lang="en-US" dirty="0"/>
              <a:t>So let’s examine the same plots for species two and three…. </a:t>
            </a:r>
          </a:p>
        </p:txBody>
      </p:sp>
      <p:sp>
        <p:nvSpPr>
          <p:cNvPr id="4" name="Slide Number Placeholder 3"/>
          <p:cNvSpPr>
            <a:spLocks noGrp="1"/>
          </p:cNvSpPr>
          <p:nvPr>
            <p:ph type="sldNum" sz="quarter" idx="10"/>
          </p:nvPr>
        </p:nvSpPr>
        <p:spPr/>
        <p:txBody>
          <a:bodyPr/>
          <a:lstStyle/>
          <a:p>
            <a:fld id="{552D6532-0D93-2E46-8D8D-35E716CACC0D}" type="slidenum">
              <a:rPr lang="en-US" smtClean="0"/>
              <a:t>11</a:t>
            </a:fld>
            <a:endParaRPr lang="en-US" dirty="0"/>
          </a:p>
        </p:txBody>
      </p:sp>
    </p:spTree>
    <p:extLst>
      <p:ext uri="{BB962C8B-B14F-4D97-AF65-F5344CB8AC3E}">
        <p14:creationId xmlns:p14="http://schemas.microsoft.com/office/powerpoint/2010/main" val="25255650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in the middle panel is the response of species two.  You can see that the additive model is predicting greater per capita seed production in the multispecies community than observed—that is these lines are above the simulated response shown by the points.  </a:t>
            </a:r>
          </a:p>
          <a:p>
            <a:endParaRPr lang="en-US" dirty="0"/>
          </a:p>
          <a:p>
            <a:r>
              <a:rPr lang="en-US" dirty="0"/>
              <a:t>On the other hand for species three on the right, the additive model is under-predicting the per capita seed production of species three.  That is the lines are below the simulated response.  </a:t>
            </a:r>
          </a:p>
          <a:p>
            <a:endParaRPr lang="en-US" dirty="0"/>
          </a:p>
          <a:p>
            <a:r>
              <a:rPr lang="en-US" dirty="0"/>
              <a:t>What does this mean? </a:t>
            </a:r>
          </a:p>
        </p:txBody>
      </p:sp>
      <p:sp>
        <p:nvSpPr>
          <p:cNvPr id="4" name="Slide Number Placeholder 3"/>
          <p:cNvSpPr>
            <a:spLocks noGrp="1"/>
          </p:cNvSpPr>
          <p:nvPr>
            <p:ph type="sldNum" sz="quarter" idx="10"/>
          </p:nvPr>
        </p:nvSpPr>
        <p:spPr/>
        <p:txBody>
          <a:bodyPr/>
          <a:lstStyle/>
          <a:p>
            <a:fld id="{552D6532-0D93-2E46-8D8D-35E716CACC0D}" type="slidenum">
              <a:rPr lang="en-US" smtClean="0"/>
              <a:t>12</a:t>
            </a:fld>
            <a:endParaRPr lang="en-US" dirty="0"/>
          </a:p>
        </p:txBody>
      </p:sp>
    </p:spTree>
    <p:extLst>
      <p:ext uri="{BB962C8B-B14F-4D97-AF65-F5344CB8AC3E}">
        <p14:creationId xmlns:p14="http://schemas.microsoft.com/office/powerpoint/2010/main" val="1001523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way to look at this is to plot the mean squared error of the additive model for each species when applied to multispecies settings.  </a:t>
            </a:r>
          </a:p>
          <a:p>
            <a:endParaRPr lang="en-US" dirty="0"/>
          </a:p>
          <a:p>
            <a:r>
              <a:rPr lang="en-US" dirty="0"/>
              <a:t>So the figure on the left is showing the mean squared error of the additive model when applied to the multispecies simulations. </a:t>
            </a:r>
          </a:p>
          <a:p>
            <a:endParaRPr lang="en-US" dirty="0"/>
          </a:p>
          <a:p>
            <a:r>
              <a:rPr lang="en-US" dirty="0"/>
              <a:t>And you can see that the error for species one is really low and the error for species two and three is really large.  </a:t>
            </a:r>
          </a:p>
          <a:p>
            <a:endParaRPr lang="en-US" dirty="0"/>
          </a:p>
          <a:p>
            <a:r>
              <a:rPr lang="en-US" dirty="0"/>
              <a:t>I take this as evidence that higher order interactions are more important for species two and three than for species one. </a:t>
            </a:r>
          </a:p>
          <a:p>
            <a:endParaRPr lang="en-US" dirty="0"/>
          </a:p>
          <a:p>
            <a:r>
              <a:rPr lang="en-US" dirty="0"/>
              <a:t>You can also see on the figure on the right the direction of the errors.  For species one and two, the additive model predicts per capita fecundity that is greater than observed.  Meaning that multispecies competition is stronger than additive competition.  </a:t>
            </a:r>
          </a:p>
          <a:p>
            <a:endParaRPr lang="en-US" dirty="0"/>
          </a:p>
          <a:p>
            <a:r>
              <a:rPr lang="en-US" dirty="0"/>
              <a:t>For species three the direction of the error depends on whether intraspecific competition is involved:  when the multispecies community is made up of interspecific competitors then the additive model predicts per capita fecundity that is lower than observed, so that the effects of multispecies competition is weaker than expected by the additive model.  </a:t>
            </a:r>
          </a:p>
          <a:p>
            <a:endParaRPr lang="en-US" dirty="0"/>
          </a:p>
          <a:p>
            <a:r>
              <a:rPr lang="en-US" dirty="0"/>
              <a:t>This discrepancy between the additive model predictions and the multispecies simulations, can be seen here as evidence that competition is non-additive in this system, and so therefore there must be higher order interactions. </a:t>
            </a:r>
          </a:p>
          <a:p>
            <a:endParaRPr lang="en-US" dirty="0"/>
          </a:p>
          <a:p>
            <a:r>
              <a:rPr lang="en-US" dirty="0"/>
              <a:t>   </a:t>
            </a:r>
          </a:p>
        </p:txBody>
      </p:sp>
      <p:sp>
        <p:nvSpPr>
          <p:cNvPr id="4" name="Slide Number Placeholder 3"/>
          <p:cNvSpPr>
            <a:spLocks noGrp="1"/>
          </p:cNvSpPr>
          <p:nvPr>
            <p:ph type="sldNum" sz="quarter" idx="10"/>
          </p:nvPr>
        </p:nvSpPr>
        <p:spPr/>
        <p:txBody>
          <a:bodyPr/>
          <a:lstStyle/>
          <a:p>
            <a:fld id="{552D6532-0D93-2E46-8D8D-35E716CACC0D}" type="slidenum">
              <a:rPr lang="en-US" smtClean="0"/>
              <a:t>13</a:t>
            </a:fld>
            <a:endParaRPr lang="en-US" dirty="0"/>
          </a:p>
        </p:txBody>
      </p:sp>
    </p:spTree>
    <p:extLst>
      <p:ext uri="{BB962C8B-B14F-4D97-AF65-F5344CB8AC3E}">
        <p14:creationId xmlns:p14="http://schemas.microsoft.com/office/powerpoint/2010/main" val="36714386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Going back to the questions I posed at the beginning, we’ve just seen how we can use additive models fit to single species competition, to detect higher order interactions in multispecies communities.  In short, if our assumption of additive competition fails then there must be some higher order interactions at work.  </a:t>
            </a:r>
          </a:p>
          <a:p>
            <a:endParaRPr lang="en-US" dirty="0"/>
          </a:p>
          <a:p>
            <a:r>
              <a:rPr lang="en-US" dirty="0"/>
              <a:t>The next question, the one you’re probably asking right now which is why do these higher order interactions emerge in the simulations? </a:t>
            </a:r>
          </a:p>
        </p:txBody>
      </p:sp>
      <p:sp>
        <p:nvSpPr>
          <p:cNvPr id="4" name="Slide Number Placeholder 3"/>
          <p:cNvSpPr>
            <a:spLocks noGrp="1"/>
          </p:cNvSpPr>
          <p:nvPr>
            <p:ph type="sldNum" sz="quarter" idx="10"/>
          </p:nvPr>
        </p:nvSpPr>
        <p:spPr/>
        <p:txBody>
          <a:bodyPr/>
          <a:lstStyle/>
          <a:p>
            <a:fld id="{552D6532-0D93-2E46-8D8D-35E716CACC0D}" type="slidenum">
              <a:rPr lang="en-US" smtClean="0"/>
              <a:t>14</a:t>
            </a:fld>
            <a:endParaRPr lang="en-US" dirty="0"/>
          </a:p>
        </p:txBody>
      </p:sp>
    </p:spTree>
    <p:extLst>
      <p:ext uri="{BB962C8B-B14F-4D97-AF65-F5344CB8AC3E}">
        <p14:creationId xmlns:p14="http://schemas.microsoft.com/office/powerpoint/2010/main" val="34147801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the key to understanding this is that each species in this system has different timing of growth and resource use.  Each species grows most rapidly at a different time, and earlier species, stop growing and competing once they flower.  </a:t>
            </a:r>
          </a:p>
          <a:p>
            <a:endParaRPr lang="en-US" dirty="0"/>
          </a:p>
          <a:p>
            <a:r>
              <a:rPr lang="en-US" dirty="0"/>
              <a:t>You can break the growing season up into sections, </a:t>
            </a:r>
          </a:p>
          <a:p>
            <a:endParaRPr lang="en-US" dirty="0"/>
          </a:p>
          <a:p>
            <a:r>
              <a:rPr lang="en-US" dirty="0"/>
              <a:t>In phase one, all the species are actively growing and competing, </a:t>
            </a:r>
          </a:p>
          <a:p>
            <a:r>
              <a:rPr lang="en-US" dirty="0"/>
              <a:t>In phase two its just two and three, </a:t>
            </a:r>
          </a:p>
          <a:p>
            <a:r>
              <a:rPr lang="en-US" dirty="0"/>
              <a:t>and then in phase three it’s just species three alone. </a:t>
            </a:r>
          </a:p>
          <a:p>
            <a:endParaRPr lang="en-US" dirty="0"/>
          </a:p>
        </p:txBody>
      </p:sp>
      <p:sp>
        <p:nvSpPr>
          <p:cNvPr id="4" name="Slide Number Placeholder 3"/>
          <p:cNvSpPr>
            <a:spLocks noGrp="1"/>
          </p:cNvSpPr>
          <p:nvPr>
            <p:ph type="sldNum" sz="quarter" idx="10"/>
          </p:nvPr>
        </p:nvSpPr>
        <p:spPr/>
        <p:txBody>
          <a:bodyPr/>
          <a:lstStyle/>
          <a:p>
            <a:fld id="{552D6532-0D93-2E46-8D8D-35E716CACC0D}" type="slidenum">
              <a:rPr lang="en-US" smtClean="0"/>
              <a:t>15</a:t>
            </a:fld>
            <a:endParaRPr lang="en-US" dirty="0"/>
          </a:p>
        </p:txBody>
      </p:sp>
    </p:spTree>
    <p:extLst>
      <p:ext uri="{BB962C8B-B14F-4D97-AF65-F5344CB8AC3E}">
        <p14:creationId xmlns:p14="http://schemas.microsoft.com/office/powerpoint/2010/main" val="964533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see how this might lead to higher order interactions, consider here how competition affects species three throughout the course of the growing season.  </a:t>
            </a:r>
          </a:p>
          <a:p>
            <a:endParaRPr lang="en-US" dirty="0"/>
          </a:p>
          <a:p>
            <a:r>
              <a:rPr lang="en-US" dirty="0"/>
              <a:t>You start out with all three species active</a:t>
            </a:r>
          </a:p>
        </p:txBody>
      </p:sp>
      <p:sp>
        <p:nvSpPr>
          <p:cNvPr id="4" name="Slide Number Placeholder 3"/>
          <p:cNvSpPr>
            <a:spLocks noGrp="1"/>
          </p:cNvSpPr>
          <p:nvPr>
            <p:ph type="sldNum" sz="quarter" idx="10"/>
          </p:nvPr>
        </p:nvSpPr>
        <p:spPr/>
        <p:txBody>
          <a:bodyPr/>
          <a:lstStyle/>
          <a:p>
            <a:fld id="{552D6532-0D93-2E46-8D8D-35E716CACC0D}" type="slidenum">
              <a:rPr lang="en-US" smtClean="0"/>
              <a:t>16</a:t>
            </a:fld>
            <a:endParaRPr lang="en-US" dirty="0"/>
          </a:p>
        </p:txBody>
      </p:sp>
    </p:spTree>
    <p:extLst>
      <p:ext uri="{BB962C8B-B14F-4D97-AF65-F5344CB8AC3E}">
        <p14:creationId xmlns:p14="http://schemas.microsoft.com/office/powerpoint/2010/main" val="2545049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Species one grows fastest early and it has a stronger effect on species two (shown by the thick arrow) and a weaker effect on species three (the thinner arrow). </a:t>
            </a:r>
          </a:p>
          <a:p>
            <a:endParaRPr lang="en-US" dirty="0"/>
          </a:p>
          <a:p>
            <a:endParaRPr lang="en-US" dirty="0"/>
          </a:p>
        </p:txBody>
      </p:sp>
      <p:sp>
        <p:nvSpPr>
          <p:cNvPr id="4" name="Slide Number Placeholder 3"/>
          <p:cNvSpPr>
            <a:spLocks noGrp="1"/>
          </p:cNvSpPr>
          <p:nvPr>
            <p:ph type="sldNum" sz="quarter" idx="10"/>
          </p:nvPr>
        </p:nvSpPr>
        <p:spPr/>
        <p:txBody>
          <a:bodyPr/>
          <a:lstStyle/>
          <a:p>
            <a:fld id="{552D6532-0D93-2E46-8D8D-35E716CACC0D}" type="slidenum">
              <a:rPr lang="en-US" smtClean="0"/>
              <a:t>17</a:t>
            </a:fld>
            <a:endParaRPr lang="en-US" dirty="0"/>
          </a:p>
        </p:txBody>
      </p:sp>
    </p:spTree>
    <p:extLst>
      <p:ext uri="{BB962C8B-B14F-4D97-AF65-F5344CB8AC3E}">
        <p14:creationId xmlns:p14="http://schemas.microsoft.com/office/powerpoint/2010/main" val="3304314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Species one stops growing early in the season—I’m showing that here with the empty circle.  At this point species two is having a strong effect on species three.  </a:t>
            </a:r>
          </a:p>
        </p:txBody>
      </p:sp>
      <p:sp>
        <p:nvSpPr>
          <p:cNvPr id="4" name="Slide Number Placeholder 3"/>
          <p:cNvSpPr>
            <a:spLocks noGrp="1"/>
          </p:cNvSpPr>
          <p:nvPr>
            <p:ph type="sldNum" sz="quarter" idx="10"/>
          </p:nvPr>
        </p:nvSpPr>
        <p:spPr/>
        <p:txBody>
          <a:bodyPr/>
          <a:lstStyle/>
          <a:p>
            <a:fld id="{552D6532-0D93-2E46-8D8D-35E716CACC0D}" type="slidenum">
              <a:rPr lang="en-US" smtClean="0"/>
              <a:t>18</a:t>
            </a:fld>
            <a:endParaRPr lang="en-US" dirty="0"/>
          </a:p>
        </p:txBody>
      </p:sp>
    </p:spTree>
    <p:extLst>
      <p:ext uri="{BB962C8B-B14F-4D97-AF65-F5344CB8AC3E}">
        <p14:creationId xmlns:p14="http://schemas.microsoft.com/office/powerpoint/2010/main" val="326582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species two stops growing next, and it stops influencing the growth of species three and species three takes off. </a:t>
            </a:r>
          </a:p>
          <a:p>
            <a:endParaRPr lang="en-US" dirty="0"/>
          </a:p>
          <a:p>
            <a:r>
              <a:rPr lang="en-US" dirty="0"/>
              <a:t>By considering this chain of events you can imagine that the presence of species one can modify the effect of species two on species three, and vice versa.  Specifically species one weakens the effect of two on three by reducing the growth of two more than three early in the growing season. </a:t>
            </a:r>
          </a:p>
        </p:txBody>
      </p:sp>
      <p:sp>
        <p:nvSpPr>
          <p:cNvPr id="4" name="Slide Number Placeholder 3"/>
          <p:cNvSpPr>
            <a:spLocks noGrp="1"/>
          </p:cNvSpPr>
          <p:nvPr>
            <p:ph type="sldNum" sz="quarter" idx="10"/>
          </p:nvPr>
        </p:nvSpPr>
        <p:spPr/>
        <p:txBody>
          <a:bodyPr/>
          <a:lstStyle/>
          <a:p>
            <a:fld id="{552D6532-0D93-2E46-8D8D-35E716CACC0D}" type="slidenum">
              <a:rPr lang="en-US" smtClean="0"/>
              <a:t>19</a:t>
            </a:fld>
            <a:endParaRPr lang="en-US" dirty="0"/>
          </a:p>
        </p:txBody>
      </p:sp>
    </p:spTree>
    <p:extLst>
      <p:ext uri="{BB962C8B-B14F-4D97-AF65-F5344CB8AC3E}">
        <p14:creationId xmlns:p14="http://schemas.microsoft.com/office/powerpoint/2010/main" val="699878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An age old question in ecology is whether communities such as this are the sum of their parts—Does something new emerge when we put two, three, ten or twenty species together that isn’t there when the species are grown on their own. </a:t>
            </a:r>
          </a:p>
          <a:p>
            <a:endParaRPr lang="en-US" dirty="0"/>
          </a:p>
          <a:p>
            <a:r>
              <a:rPr lang="en-US" dirty="0"/>
              <a:t>On one hand we might hypothesize that if we only understand how each and every pair of species interacted in the community that would be enough for us to understand and predict the behavior of the entire multispecies community.  </a:t>
            </a:r>
          </a:p>
          <a:p>
            <a:endParaRPr lang="en-US" dirty="0"/>
          </a:p>
          <a:p>
            <a:r>
              <a:rPr lang="en-US" dirty="0"/>
              <a:t>One the other hand, we might be skeptical of this reductionism:  does understanding how each pair of species interact, leave something out when we put them together into a multi-species community? </a:t>
            </a:r>
          </a:p>
          <a:p>
            <a:endParaRPr lang="en-US" dirty="0"/>
          </a:p>
        </p:txBody>
      </p:sp>
      <p:sp>
        <p:nvSpPr>
          <p:cNvPr id="4" name="Slide Number Placeholder 3"/>
          <p:cNvSpPr>
            <a:spLocks noGrp="1"/>
          </p:cNvSpPr>
          <p:nvPr>
            <p:ph type="sldNum" sz="quarter" idx="10"/>
          </p:nvPr>
        </p:nvSpPr>
        <p:spPr/>
        <p:txBody>
          <a:bodyPr/>
          <a:lstStyle/>
          <a:p>
            <a:fld id="{552D6532-0D93-2E46-8D8D-35E716CACC0D}" type="slidenum">
              <a:rPr lang="en-US" smtClean="0"/>
              <a:t>2</a:t>
            </a:fld>
            <a:endParaRPr lang="en-US" dirty="0"/>
          </a:p>
        </p:txBody>
      </p:sp>
    </p:spTree>
    <p:extLst>
      <p:ext uri="{BB962C8B-B14F-4D97-AF65-F5344CB8AC3E}">
        <p14:creationId xmlns:p14="http://schemas.microsoft.com/office/powerpoint/2010/main" val="10616372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additive competition model for species three, including only arrow, here and here, cannot capture the interaction between one and two.  </a:t>
            </a:r>
          </a:p>
          <a:p>
            <a:endParaRPr lang="en-US" dirty="0"/>
          </a:p>
          <a:p>
            <a:r>
              <a:rPr lang="en-US" dirty="0"/>
              <a:t>Thus when we attempt to describe the joint effect of one and two together on three we have to include some sort of higher order interaction.  In this case the effect of the multispecies community is less than predicted by the additive model.  </a:t>
            </a:r>
          </a:p>
        </p:txBody>
      </p:sp>
      <p:sp>
        <p:nvSpPr>
          <p:cNvPr id="4" name="Slide Number Placeholder 3"/>
          <p:cNvSpPr>
            <a:spLocks noGrp="1"/>
          </p:cNvSpPr>
          <p:nvPr>
            <p:ph type="sldNum" sz="quarter" idx="10"/>
          </p:nvPr>
        </p:nvSpPr>
        <p:spPr/>
        <p:txBody>
          <a:bodyPr/>
          <a:lstStyle/>
          <a:p>
            <a:fld id="{552D6532-0D93-2E46-8D8D-35E716CACC0D}" type="slidenum">
              <a:rPr lang="en-US" smtClean="0"/>
              <a:t>20</a:t>
            </a:fld>
            <a:endParaRPr lang="en-US" dirty="0"/>
          </a:p>
        </p:txBody>
      </p:sp>
    </p:spTree>
    <p:extLst>
      <p:ext uri="{BB962C8B-B14F-4D97-AF65-F5344CB8AC3E}">
        <p14:creationId xmlns:p14="http://schemas.microsoft.com/office/powerpoint/2010/main" val="39949959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hopefully that wasn’t too confusing.  But it’s hard to explain these things.  </a:t>
            </a:r>
          </a:p>
          <a:p>
            <a:endParaRPr lang="en-US" dirty="0"/>
          </a:p>
          <a:p>
            <a:r>
              <a:rPr lang="en-US" dirty="0"/>
              <a:t>Some take home messages for this session:  </a:t>
            </a:r>
          </a:p>
          <a:p>
            <a:endParaRPr lang="en-US" dirty="0"/>
          </a:p>
          <a:p>
            <a:r>
              <a:rPr lang="en-US" dirty="0"/>
              <a:t>First we can detect higher order interactions only if we have models that accurately predict pairwise dynamics.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Second, our very simple single resource simulations suggest that higher order interactions can emerge in discrete time models when we are dealing with plants that differ in their timing of growth and competition.  I think this scenario is probably really common in nature and so I would not be surprised if some higher order interactions are common in plant communities</a:t>
            </a:r>
          </a:p>
        </p:txBody>
      </p:sp>
      <p:sp>
        <p:nvSpPr>
          <p:cNvPr id="4" name="Slide Number Placeholder 3"/>
          <p:cNvSpPr>
            <a:spLocks noGrp="1"/>
          </p:cNvSpPr>
          <p:nvPr>
            <p:ph type="sldNum" sz="quarter" idx="10"/>
          </p:nvPr>
        </p:nvSpPr>
        <p:spPr/>
        <p:txBody>
          <a:bodyPr/>
          <a:lstStyle/>
          <a:p>
            <a:fld id="{552D6532-0D93-2E46-8D8D-35E716CACC0D}" type="slidenum">
              <a:rPr lang="en-US" smtClean="0"/>
              <a:t>21</a:t>
            </a:fld>
            <a:endParaRPr lang="en-US" dirty="0"/>
          </a:p>
        </p:txBody>
      </p:sp>
    </p:spTree>
    <p:extLst>
      <p:ext uri="{BB962C8B-B14F-4D97-AF65-F5344CB8AC3E}">
        <p14:creationId xmlns:p14="http://schemas.microsoft.com/office/powerpoint/2010/main" val="2781319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 showed you something of how we might find evidence of higher order interactions but I didn’t really figure out the functional form of those higher order interactions-–are the simply proportional to the product of the competitor’s densities?  Does the ratio of competitor densities change the strength of higher order interaction? </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552D6532-0D93-2E46-8D8D-35E716CACC0D}" type="slidenum">
              <a:rPr lang="en-US" smtClean="0"/>
              <a:t>22</a:t>
            </a:fld>
            <a:endParaRPr lang="en-US" dirty="0"/>
          </a:p>
        </p:txBody>
      </p:sp>
    </p:spTree>
    <p:extLst>
      <p:ext uri="{BB962C8B-B14F-4D97-AF65-F5344CB8AC3E}">
        <p14:creationId xmlns:p14="http://schemas.microsoft.com/office/powerpoint/2010/main" val="25944030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 like to thank the </a:t>
            </a:r>
            <a:r>
              <a:rPr lang="en-US" dirty="0" err="1"/>
              <a:t>kraft</a:t>
            </a:r>
            <a:r>
              <a:rPr lang="en-US" dirty="0"/>
              <a:t> lab and funding from NSF and UCLA for this research. </a:t>
            </a:r>
          </a:p>
        </p:txBody>
      </p:sp>
      <p:sp>
        <p:nvSpPr>
          <p:cNvPr id="4" name="Slide Number Placeholder 3"/>
          <p:cNvSpPr>
            <a:spLocks noGrp="1"/>
          </p:cNvSpPr>
          <p:nvPr>
            <p:ph type="sldNum" sz="quarter" idx="10"/>
          </p:nvPr>
        </p:nvSpPr>
        <p:spPr/>
        <p:txBody>
          <a:bodyPr/>
          <a:lstStyle/>
          <a:p>
            <a:fld id="{552D6532-0D93-2E46-8D8D-35E716CACC0D}" type="slidenum">
              <a:rPr lang="en-US" smtClean="0"/>
              <a:t>23</a:t>
            </a:fld>
            <a:endParaRPr lang="en-US" dirty="0"/>
          </a:p>
        </p:txBody>
      </p:sp>
    </p:spTree>
    <p:extLst>
      <p:ext uri="{BB962C8B-B14F-4D97-AF65-F5344CB8AC3E}">
        <p14:creationId xmlns:p14="http://schemas.microsoft.com/office/powerpoint/2010/main" val="6893218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We can get a more specific idea of what this question is all about when we consider a classical competition model such as the </a:t>
            </a:r>
            <a:r>
              <a:rPr lang="en-US" dirty="0" err="1"/>
              <a:t>lotka</a:t>
            </a:r>
            <a:r>
              <a:rPr lang="en-US" dirty="0"/>
              <a:t>-Volterra model. </a:t>
            </a:r>
          </a:p>
          <a:p>
            <a:endParaRPr lang="en-US" dirty="0"/>
          </a:p>
          <a:p>
            <a:r>
              <a:rPr lang="en-US" dirty="0"/>
              <a:t>Most competition models assume that competition is pairwise and additive.  We parameterize models like this by observing how each species responds to density gradients of each other species growing. In the diagram we fit separate competition coefficients to describe the effect of species two on species one or the effect of species three on one. </a:t>
            </a:r>
          </a:p>
          <a:p>
            <a:endParaRPr lang="en-US" dirty="0"/>
          </a:p>
          <a:p>
            <a:r>
              <a:rPr lang="en-US" dirty="0"/>
              <a:t>If competition is truly pairwise and additive, we can predict from these separate situations how species one will respond to facing both species one and two together at once, we can simply add up the effects of two and three. </a:t>
            </a:r>
          </a:p>
        </p:txBody>
      </p:sp>
      <p:sp>
        <p:nvSpPr>
          <p:cNvPr id="4" name="Slide Number Placeholder 3"/>
          <p:cNvSpPr>
            <a:spLocks noGrp="1"/>
          </p:cNvSpPr>
          <p:nvPr>
            <p:ph type="sldNum" sz="quarter" idx="10"/>
          </p:nvPr>
        </p:nvSpPr>
        <p:spPr/>
        <p:txBody>
          <a:bodyPr/>
          <a:lstStyle/>
          <a:p>
            <a:fld id="{552D6532-0D93-2E46-8D8D-35E716CACC0D}" type="slidenum">
              <a:rPr lang="en-US" smtClean="0"/>
              <a:t>3</a:t>
            </a:fld>
            <a:endParaRPr lang="en-US" dirty="0"/>
          </a:p>
        </p:txBody>
      </p:sp>
    </p:spTree>
    <p:extLst>
      <p:ext uri="{BB962C8B-B14F-4D97-AF65-F5344CB8AC3E}">
        <p14:creationId xmlns:p14="http://schemas.microsoft.com/office/powerpoint/2010/main" val="2445638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However, if interactions are non-additive, then we cannot predict the response of species one to species two and three together by simply adding up their separate effects.  </a:t>
            </a:r>
          </a:p>
          <a:p>
            <a:endParaRPr lang="en-US" dirty="0"/>
          </a:p>
          <a:p>
            <a:r>
              <a:rPr lang="en-US" dirty="0"/>
              <a:t>If competition is non additive then there must be higher order interactions in the system non-additivity is to hypothesize that there are higher order interactions in the system. </a:t>
            </a:r>
          </a:p>
          <a:p>
            <a:endParaRPr lang="en-US" dirty="0"/>
          </a:p>
          <a:p>
            <a:r>
              <a:rPr lang="en-US" dirty="0"/>
              <a:t>That is the presence of two and three together somehow changes the dynamics of the system. </a:t>
            </a:r>
          </a:p>
          <a:p>
            <a:endParaRPr lang="en-US" dirty="0"/>
          </a:p>
          <a:p>
            <a:r>
              <a:rPr lang="en-US" dirty="0"/>
              <a:t>If higher order interactions are common in nature this presents a serious problem both practically and theoretically for community ecology.  Practically it means that we cannot hope to understand multispecies communities with only pairwise interactions.  </a:t>
            </a:r>
          </a:p>
          <a:p>
            <a:endParaRPr lang="en-US" dirty="0"/>
          </a:p>
          <a:p>
            <a:r>
              <a:rPr lang="en-US" dirty="0"/>
              <a:t>We need to run many, many more experiments in order to understand dynamical models that include higher order interactions.  </a:t>
            </a:r>
          </a:p>
          <a:p>
            <a:endParaRPr lang="en-US" dirty="0"/>
          </a:p>
          <a:p>
            <a:r>
              <a:rPr lang="en-US" dirty="0"/>
              <a:t>Philosophically, it means that communities have emergent properties that cannot be easily reduced to pairwise interactions.  And it argues for new theories of community ecology. </a:t>
            </a:r>
          </a:p>
        </p:txBody>
      </p:sp>
      <p:sp>
        <p:nvSpPr>
          <p:cNvPr id="4" name="Slide Number Placeholder 3"/>
          <p:cNvSpPr>
            <a:spLocks noGrp="1"/>
          </p:cNvSpPr>
          <p:nvPr>
            <p:ph type="sldNum" sz="quarter" idx="10"/>
          </p:nvPr>
        </p:nvSpPr>
        <p:spPr/>
        <p:txBody>
          <a:bodyPr/>
          <a:lstStyle/>
          <a:p>
            <a:fld id="{552D6532-0D93-2E46-8D8D-35E716CACC0D}" type="slidenum">
              <a:rPr lang="en-US" smtClean="0"/>
              <a:t>4</a:t>
            </a:fld>
            <a:endParaRPr lang="en-US" dirty="0"/>
          </a:p>
        </p:txBody>
      </p:sp>
    </p:spTree>
    <p:extLst>
      <p:ext uri="{BB962C8B-B14F-4D97-AF65-F5344CB8AC3E}">
        <p14:creationId xmlns:p14="http://schemas.microsoft.com/office/powerpoint/2010/main" val="2245201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The two main questions I’m going to address today, are first how can we detect higher order interactions? </a:t>
            </a:r>
          </a:p>
          <a:p>
            <a:endParaRPr lang="en-US" dirty="0"/>
          </a:p>
          <a:p>
            <a:r>
              <a:rPr lang="en-US" dirty="0"/>
              <a:t>And second, what sorts of mechanisms could produce higher order interactions among competing species?  </a:t>
            </a:r>
          </a:p>
          <a:p>
            <a:endParaRPr lang="en-US" dirty="0"/>
          </a:p>
          <a:p>
            <a:r>
              <a:rPr lang="en-US" dirty="0"/>
              <a:t>This second question is focused mostly at competing plants.  Among animals we know that higher order interactions can emerge due to changes in behavior of animals in multispecies communities.  However, ecologists haven’t developed similar explanations for plants, and there is very little empirical evidence for or against higher order interactions among competing plants. </a:t>
            </a:r>
          </a:p>
        </p:txBody>
      </p:sp>
      <p:sp>
        <p:nvSpPr>
          <p:cNvPr id="4" name="Slide Number Placeholder 3"/>
          <p:cNvSpPr>
            <a:spLocks noGrp="1"/>
          </p:cNvSpPr>
          <p:nvPr>
            <p:ph type="sldNum" sz="quarter" idx="10"/>
          </p:nvPr>
        </p:nvSpPr>
        <p:spPr/>
        <p:txBody>
          <a:bodyPr/>
          <a:lstStyle/>
          <a:p>
            <a:fld id="{552D6532-0D93-2E46-8D8D-35E716CACC0D}" type="slidenum">
              <a:rPr lang="en-US" smtClean="0"/>
              <a:t>5</a:t>
            </a:fld>
            <a:endParaRPr lang="en-US" dirty="0"/>
          </a:p>
        </p:txBody>
      </p:sp>
    </p:spTree>
    <p:extLst>
      <p:ext uri="{BB962C8B-B14F-4D97-AF65-F5344CB8AC3E}">
        <p14:creationId xmlns:p14="http://schemas.microsoft.com/office/powerpoint/2010/main" val="1038967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Since, there is are so few empirical data to work with, our approach here was to first</a:t>
            </a:r>
          </a:p>
          <a:p>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dirty="0"/>
              <a:t>Simulate some artificial plant communities using a mechanistic but very simplified model of species competition, that assumes nothing about higher order interactions.  </a:t>
            </a:r>
          </a:p>
          <a:p>
            <a:pPr marL="685800" lvl="1" indent="-228600">
              <a:buAutoNum type="arabicParenR"/>
            </a:pPr>
            <a:endParaRPr lang="en-US" dirty="0"/>
          </a:p>
          <a:p>
            <a:pPr marL="228600" indent="-228600">
              <a:buAutoNum type="arabicParenR"/>
            </a:pPr>
            <a:r>
              <a:rPr lang="en-US" dirty="0"/>
              <a:t>Fit additive competition models to all the simulations involving pairwise competition.  </a:t>
            </a:r>
          </a:p>
          <a:p>
            <a:pPr marL="228600" indent="-228600">
              <a:buAutoNum type="arabicParenR"/>
            </a:pPr>
            <a:endParaRPr lang="en-US" dirty="0"/>
          </a:p>
          <a:p>
            <a:pPr marL="228600" indent="-228600">
              <a:buAutoNum type="arabicParenR"/>
            </a:pPr>
            <a:r>
              <a:rPr lang="en-US" dirty="0"/>
              <a:t>Using the fitted additive competition models, we will then predict the effects of multispecies competition. </a:t>
            </a:r>
          </a:p>
          <a:p>
            <a:pPr marL="228600" indent="-228600">
              <a:buAutoNum type="arabicParenR"/>
            </a:pPr>
            <a:endParaRPr lang="en-US" dirty="0"/>
          </a:p>
          <a:p>
            <a:pPr marL="228600" indent="-228600">
              <a:buAutoNum type="arabicParenR"/>
            </a:pPr>
            <a:r>
              <a:rPr lang="en-US" dirty="0"/>
              <a:t>Finally we can evaluate the presence of higher order interactions by comparing the response to competition predicted by the additive models to the response “observed” in the simulation</a:t>
            </a:r>
          </a:p>
        </p:txBody>
      </p:sp>
      <p:sp>
        <p:nvSpPr>
          <p:cNvPr id="4" name="Slide Number Placeholder 3"/>
          <p:cNvSpPr>
            <a:spLocks noGrp="1"/>
          </p:cNvSpPr>
          <p:nvPr>
            <p:ph type="sldNum" sz="quarter" idx="10"/>
          </p:nvPr>
        </p:nvSpPr>
        <p:spPr/>
        <p:txBody>
          <a:bodyPr/>
          <a:lstStyle/>
          <a:p>
            <a:fld id="{552D6532-0D93-2E46-8D8D-35E716CACC0D}" type="slidenum">
              <a:rPr lang="en-US" smtClean="0"/>
              <a:t>6</a:t>
            </a:fld>
            <a:endParaRPr lang="en-US" dirty="0"/>
          </a:p>
        </p:txBody>
      </p:sp>
    </p:spTree>
    <p:extLst>
      <p:ext uri="{BB962C8B-B14F-4D97-AF65-F5344CB8AC3E}">
        <p14:creationId xmlns:p14="http://schemas.microsoft.com/office/powerpoint/2010/main" val="24096457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simulation model we developed is inspired by the life history of California annual plants. </a:t>
            </a:r>
          </a:p>
          <a:p>
            <a:endParaRPr lang="en-US" dirty="0"/>
          </a:p>
          <a:p>
            <a:r>
              <a:rPr lang="en-US" dirty="0"/>
              <a:t>In California the rainfall is restricted to the winter and early spring.  </a:t>
            </a:r>
          </a:p>
          <a:p>
            <a:endParaRPr lang="en-US" dirty="0"/>
          </a:p>
          <a:p>
            <a:r>
              <a:rPr lang="en-US" dirty="0"/>
              <a:t>This means annual plants have a very limited window of time when soil resources are sufficient for growth, basically from late winter into spring, and then in the summer things get too dry and all the plants flower and senesce.  </a:t>
            </a:r>
          </a:p>
          <a:p>
            <a:endParaRPr lang="en-US" dirty="0"/>
          </a:p>
          <a:p>
            <a:r>
              <a:rPr lang="en-US" dirty="0"/>
              <a:t>This figure from work by Oscar </a:t>
            </a:r>
            <a:r>
              <a:rPr lang="en-US" dirty="0" err="1"/>
              <a:t>Gody</a:t>
            </a:r>
            <a:r>
              <a:rPr lang="en-US" dirty="0"/>
              <a:t> and Jonathan Levine shows the typical growth trajectory of three annual plant species over the course of a growing season.  </a:t>
            </a:r>
          </a:p>
          <a:p>
            <a:endParaRPr lang="en-US" dirty="0"/>
          </a:p>
          <a:p>
            <a:r>
              <a:rPr lang="en-US" dirty="0"/>
              <a:t>You can see that these species each reach a point during the year where the stop growing, and this is a species specific traits.  </a:t>
            </a:r>
          </a:p>
          <a:p>
            <a:endParaRPr lang="en-US" dirty="0"/>
          </a:p>
          <a:p>
            <a:r>
              <a:rPr lang="en-US" dirty="0"/>
              <a:t>The species shown in white grows early and then stops growing at about day 150.  </a:t>
            </a:r>
          </a:p>
          <a:p>
            <a:endParaRPr lang="en-US" dirty="0"/>
          </a:p>
          <a:p>
            <a:r>
              <a:rPr lang="en-US" dirty="0"/>
              <a:t>While the species shown in black is a late season species that grows late into the summer and stops growing at day 250.  </a:t>
            </a:r>
          </a:p>
        </p:txBody>
      </p:sp>
      <p:sp>
        <p:nvSpPr>
          <p:cNvPr id="4" name="Slide Number Placeholder 3"/>
          <p:cNvSpPr>
            <a:spLocks noGrp="1"/>
          </p:cNvSpPr>
          <p:nvPr>
            <p:ph type="sldNum" sz="quarter" idx="10"/>
          </p:nvPr>
        </p:nvSpPr>
        <p:spPr/>
        <p:txBody>
          <a:bodyPr/>
          <a:lstStyle/>
          <a:p>
            <a:fld id="{552D6532-0D93-2E46-8D8D-35E716CACC0D}" type="slidenum">
              <a:rPr lang="en-US" smtClean="0"/>
              <a:t>7</a:t>
            </a:fld>
            <a:endParaRPr lang="en-US" dirty="0"/>
          </a:p>
        </p:txBody>
      </p:sp>
    </p:spTree>
    <p:extLst>
      <p:ext uri="{BB962C8B-B14F-4D97-AF65-F5344CB8AC3E}">
        <p14:creationId xmlns:p14="http://schemas.microsoft.com/office/powerpoint/2010/main" val="3857526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created a simulation model that captures some of these dynamics.  </a:t>
            </a:r>
          </a:p>
          <a:p>
            <a:endParaRPr lang="en-US" dirty="0"/>
          </a:p>
          <a:p>
            <a:r>
              <a:rPr lang="en-US" dirty="0"/>
              <a:t>It explicitly tracks a single resource, which you could imagine is soil moisture.  In this figure on the right you can see the resource is continually declining throughout the year.   </a:t>
            </a:r>
          </a:p>
          <a:p>
            <a:endParaRPr lang="en-US" dirty="0"/>
          </a:p>
          <a:p>
            <a:r>
              <a:rPr lang="en-US" dirty="0"/>
              <a:t>Plants draw that resource down over time and it is never replenished--reflecting the lack of spring and summer rain in this system. </a:t>
            </a:r>
          </a:p>
          <a:p>
            <a:endParaRPr lang="en-US" dirty="0"/>
          </a:p>
          <a:p>
            <a:r>
              <a:rPr lang="en-US" dirty="0"/>
              <a:t>Plant growth, is shown in this lower figure on the right.   You can see the growth trajectories of three different species shown in different colors.  Species one is the earliest species shown in black, species two shown in red grows a little later into the season, and species three is the latest growing species shown in blue.  </a:t>
            </a:r>
          </a:p>
          <a:p>
            <a:endParaRPr lang="en-US" dirty="0"/>
          </a:p>
          <a:p>
            <a:r>
              <a:rPr lang="en-US" dirty="0"/>
              <a:t>The differences in phenology and growth shown by these species are entirely due to just two parameters in the model, they have different maximum growth rates, r and different resource have saturation constants K.  </a:t>
            </a:r>
          </a:p>
          <a:p>
            <a:endParaRPr lang="en-US" dirty="0"/>
          </a:p>
          <a:p>
            <a:r>
              <a:rPr lang="en-US" dirty="0"/>
              <a:t>Growth is given by this piecewise function shown here, where resource concentrations are great enough to ensure positive growth for that species the species grows, but when resource concentrations get below a certain level, then the growth can no longer be positive and I set growth to zero.  </a:t>
            </a:r>
          </a:p>
          <a:p>
            <a:endParaRPr lang="en-US" dirty="0"/>
          </a:p>
          <a:p>
            <a:r>
              <a:rPr lang="en-US" dirty="0"/>
              <a:t>This determines the end point of each species growing season, at this point each species will reach it’s maximum biomass, and I make the assumption that this biomass is converted by some conversion function to seeds for the next year. </a:t>
            </a:r>
          </a:p>
        </p:txBody>
      </p:sp>
      <p:sp>
        <p:nvSpPr>
          <p:cNvPr id="4" name="Slide Number Placeholder 3"/>
          <p:cNvSpPr>
            <a:spLocks noGrp="1"/>
          </p:cNvSpPr>
          <p:nvPr>
            <p:ph type="sldNum" sz="quarter" idx="10"/>
          </p:nvPr>
        </p:nvSpPr>
        <p:spPr/>
        <p:txBody>
          <a:bodyPr/>
          <a:lstStyle/>
          <a:p>
            <a:fld id="{552D6532-0D93-2E46-8D8D-35E716CACC0D}" type="slidenum">
              <a:rPr lang="en-US" smtClean="0"/>
              <a:t>8</a:t>
            </a:fld>
            <a:endParaRPr lang="en-US" dirty="0"/>
          </a:p>
        </p:txBody>
      </p:sp>
    </p:spTree>
    <p:extLst>
      <p:ext uri="{BB962C8B-B14F-4D97-AF65-F5344CB8AC3E}">
        <p14:creationId xmlns:p14="http://schemas.microsoft.com/office/powerpoint/2010/main" val="765403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get a better idea of how these species differences come about, you can see that species one, the black curve has the fastest maximum growth rate but it’s growth rate declines most rapidly as the resource level is reduced. </a:t>
            </a:r>
          </a:p>
          <a:p>
            <a:endParaRPr lang="en-US" dirty="0"/>
          </a:p>
          <a:p>
            <a:r>
              <a:rPr lang="en-US" dirty="0"/>
              <a:t>Species three on the other hand, shown in blue, is like a very late season species, it has the slowest maximum growth rate but it is able to keep growing at very low resource levels.  </a:t>
            </a:r>
          </a:p>
          <a:p>
            <a:endParaRPr lang="en-US" dirty="0"/>
          </a:p>
          <a:p>
            <a:r>
              <a:rPr lang="en-US" dirty="0"/>
              <a:t>Species two is somewhere between the two.  </a:t>
            </a:r>
          </a:p>
        </p:txBody>
      </p:sp>
      <p:sp>
        <p:nvSpPr>
          <p:cNvPr id="4" name="Slide Number Placeholder 3"/>
          <p:cNvSpPr>
            <a:spLocks noGrp="1"/>
          </p:cNvSpPr>
          <p:nvPr>
            <p:ph type="sldNum" sz="quarter" idx="10"/>
          </p:nvPr>
        </p:nvSpPr>
        <p:spPr/>
        <p:txBody>
          <a:bodyPr/>
          <a:lstStyle/>
          <a:p>
            <a:fld id="{552D6532-0D93-2E46-8D8D-35E716CACC0D}" type="slidenum">
              <a:rPr lang="en-US" smtClean="0"/>
              <a:t>9</a:t>
            </a:fld>
            <a:endParaRPr lang="en-US" dirty="0"/>
          </a:p>
        </p:txBody>
      </p:sp>
    </p:spTree>
    <p:extLst>
      <p:ext uri="{BB962C8B-B14F-4D97-AF65-F5344CB8AC3E}">
        <p14:creationId xmlns:p14="http://schemas.microsoft.com/office/powerpoint/2010/main" val="1720508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8249BD8-1A77-054F-A7F3-4A82B17A4011}" type="datetimeFigureOut">
              <a:rPr lang="en-US" smtClean="0"/>
              <a:t>8/4/18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1273536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249BD8-1A77-054F-A7F3-4A82B17A4011}" type="datetimeFigureOut">
              <a:rPr lang="en-US" smtClean="0"/>
              <a:t>8/4/18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1932030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249BD8-1A77-054F-A7F3-4A82B17A4011}" type="datetimeFigureOut">
              <a:rPr lang="en-US" smtClean="0"/>
              <a:t>8/4/18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851458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249BD8-1A77-054F-A7F3-4A82B17A4011}" type="datetimeFigureOut">
              <a:rPr lang="en-US" smtClean="0"/>
              <a:t>8/4/18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676745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8249BD8-1A77-054F-A7F3-4A82B17A4011}" type="datetimeFigureOut">
              <a:rPr lang="en-US" smtClean="0"/>
              <a:t>8/4/18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50559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8249BD8-1A77-054F-A7F3-4A82B17A4011}" type="datetimeFigureOut">
              <a:rPr lang="en-US" smtClean="0"/>
              <a:t>8/4/18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041115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249BD8-1A77-054F-A7F3-4A82B17A4011}" type="datetimeFigureOut">
              <a:rPr lang="en-US" smtClean="0"/>
              <a:t>8/4/18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3548606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249BD8-1A77-054F-A7F3-4A82B17A4011}" type="datetimeFigureOut">
              <a:rPr lang="en-US" smtClean="0"/>
              <a:t>8/4/18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224939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249BD8-1A77-054F-A7F3-4A82B17A4011}" type="datetimeFigureOut">
              <a:rPr lang="en-US" smtClean="0"/>
              <a:t>8/4/18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9216776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8249BD8-1A77-054F-A7F3-4A82B17A4011}" type="datetimeFigureOut">
              <a:rPr lang="en-US" smtClean="0"/>
              <a:t>8/4/18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2272897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8249BD8-1A77-054F-A7F3-4A82B17A4011}" type="datetimeFigureOut">
              <a:rPr lang="en-US" smtClean="0"/>
              <a:t>8/4/18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7D065E-C13E-3842-824A-9C9CBE36B16D}" type="slidenum">
              <a:rPr lang="en-US" smtClean="0"/>
              <a:t>‹#›</a:t>
            </a:fld>
            <a:endParaRPr lang="en-US" dirty="0"/>
          </a:p>
        </p:txBody>
      </p:sp>
    </p:spTree>
    <p:extLst>
      <p:ext uri="{BB962C8B-B14F-4D97-AF65-F5344CB8AC3E}">
        <p14:creationId xmlns:p14="http://schemas.microsoft.com/office/powerpoint/2010/main" val="3202731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249BD8-1A77-054F-A7F3-4A82B17A4011}" type="datetimeFigureOut">
              <a:rPr lang="en-US" smtClean="0"/>
              <a:t>8/4/18</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7D065E-C13E-3842-824A-9C9CBE36B16D}" type="slidenum">
              <a:rPr lang="en-US" smtClean="0"/>
              <a:t>‹#›</a:t>
            </a:fld>
            <a:endParaRPr lang="en-US" dirty="0"/>
          </a:p>
        </p:txBody>
      </p:sp>
    </p:spTree>
    <p:extLst>
      <p:ext uri="{BB962C8B-B14F-4D97-AF65-F5344CB8AC3E}">
        <p14:creationId xmlns:p14="http://schemas.microsoft.com/office/powerpoint/2010/main" val="23263037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0.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FE419-616B-254D-A223-EF834D73716A}"/>
              </a:ext>
            </a:extLst>
          </p:cNvPr>
          <p:cNvSpPr>
            <a:spLocks noGrp="1"/>
          </p:cNvSpPr>
          <p:nvPr>
            <p:ph type="ctrTitle"/>
          </p:nvPr>
        </p:nvSpPr>
        <p:spPr>
          <a:xfrm>
            <a:off x="1143000" y="911270"/>
            <a:ext cx="6858000" cy="1790700"/>
          </a:xfrm>
        </p:spPr>
        <p:txBody>
          <a:bodyPr anchor="ctr" anchorCtr="0">
            <a:noAutofit/>
          </a:bodyPr>
          <a:lstStyle/>
          <a:p>
            <a:r>
              <a:rPr lang="en-US" sz="4400" dirty="0"/>
              <a:t>Detecting higher order interactions in mechanistic resource competition models</a:t>
            </a:r>
          </a:p>
        </p:txBody>
      </p:sp>
      <p:sp>
        <p:nvSpPr>
          <p:cNvPr id="3" name="Subtitle 2">
            <a:extLst>
              <a:ext uri="{FF2B5EF4-FFF2-40B4-BE49-F238E27FC236}">
                <a16:creationId xmlns:a16="http://schemas.microsoft.com/office/drawing/2014/main" id="{5320E291-2404-CB44-BE3E-A5A94F28010B}"/>
              </a:ext>
            </a:extLst>
          </p:cNvPr>
          <p:cNvSpPr>
            <a:spLocks noGrp="1"/>
          </p:cNvSpPr>
          <p:nvPr>
            <p:ph type="subTitle" idx="1"/>
          </p:nvPr>
        </p:nvSpPr>
        <p:spPr>
          <a:xfrm>
            <a:off x="1142999" y="3544827"/>
            <a:ext cx="7182853" cy="3026677"/>
          </a:xfrm>
        </p:spPr>
        <p:txBody>
          <a:bodyPr>
            <a:normAutofit/>
          </a:bodyPr>
          <a:lstStyle/>
          <a:p>
            <a:r>
              <a:rPr lang="en-US" dirty="0"/>
              <a:t>Andy Kleinhesselink</a:t>
            </a:r>
            <a:r>
              <a:rPr lang="en-US" baseline="30000" dirty="0"/>
              <a:t>1</a:t>
            </a:r>
            <a:endParaRPr lang="en-US" dirty="0"/>
          </a:p>
          <a:p>
            <a:r>
              <a:rPr lang="en-US" dirty="0"/>
              <a:t>Jonathan M. Levine</a:t>
            </a:r>
            <a:r>
              <a:rPr lang="en-US" baseline="30000" dirty="0"/>
              <a:t>2</a:t>
            </a:r>
            <a:endParaRPr lang="en-US" dirty="0"/>
          </a:p>
          <a:p>
            <a:r>
              <a:rPr lang="en-US" dirty="0"/>
              <a:t>Nathan J.B. Kraft</a:t>
            </a:r>
            <a:r>
              <a:rPr lang="en-US" baseline="30000" dirty="0"/>
              <a:t>1</a:t>
            </a:r>
            <a:endParaRPr lang="en-US" dirty="0"/>
          </a:p>
          <a:p>
            <a:endParaRPr lang="en-US" dirty="0"/>
          </a:p>
          <a:p>
            <a:r>
              <a:rPr lang="en-US" sz="1800" baseline="30000" dirty="0"/>
              <a:t>1</a:t>
            </a:r>
            <a:r>
              <a:rPr lang="en-US" sz="1800" dirty="0"/>
              <a:t>Department of Ecology and Evolutionary Biology</a:t>
            </a:r>
          </a:p>
          <a:p>
            <a:r>
              <a:rPr lang="en-US" sz="1800" dirty="0"/>
              <a:t>UCLA</a:t>
            </a:r>
          </a:p>
          <a:p>
            <a:r>
              <a:rPr lang="en-US" sz="1800" baseline="30000" dirty="0"/>
              <a:t>2</a:t>
            </a:r>
            <a:r>
              <a:rPr lang="en-US" sz="1800" dirty="0"/>
              <a:t>Institute of Integrative Biology, ETH Zurich</a:t>
            </a:r>
          </a:p>
          <a:p>
            <a:endParaRPr lang="en-US" dirty="0"/>
          </a:p>
        </p:txBody>
      </p:sp>
      <p:pic>
        <p:nvPicPr>
          <p:cNvPr id="4" name="Picture 3">
            <a:extLst>
              <a:ext uri="{FF2B5EF4-FFF2-40B4-BE49-F238E27FC236}">
                <a16:creationId xmlns:a16="http://schemas.microsoft.com/office/drawing/2014/main" id="{ED6CA1AE-C136-2841-9A5B-A719FCE27CA5}"/>
              </a:ext>
            </a:extLst>
          </p:cNvPr>
          <p:cNvPicPr>
            <a:picLocks noChangeAspect="1"/>
          </p:cNvPicPr>
          <p:nvPr/>
        </p:nvPicPr>
        <p:blipFill>
          <a:blip r:embed="rId3"/>
          <a:stretch>
            <a:fillRect/>
          </a:stretch>
        </p:blipFill>
        <p:spPr>
          <a:xfrm>
            <a:off x="274721" y="5743745"/>
            <a:ext cx="1736558" cy="827759"/>
          </a:xfrm>
          <a:prstGeom prst="rect">
            <a:avLst/>
          </a:prstGeom>
        </p:spPr>
      </p:pic>
    </p:spTree>
    <p:extLst>
      <p:ext uri="{BB962C8B-B14F-4D97-AF65-F5344CB8AC3E}">
        <p14:creationId xmlns:p14="http://schemas.microsoft.com/office/powerpoint/2010/main" val="4260354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17DBC-10C9-C14F-9905-A8574D541D0E}"/>
              </a:ext>
            </a:extLst>
          </p:cNvPr>
          <p:cNvSpPr>
            <a:spLocks noGrp="1"/>
          </p:cNvSpPr>
          <p:nvPr>
            <p:ph type="title"/>
          </p:nvPr>
        </p:nvSpPr>
        <p:spPr/>
        <p:txBody>
          <a:bodyPr/>
          <a:lstStyle/>
          <a:p>
            <a:r>
              <a:rPr lang="en-US" dirty="0"/>
              <a:t>Competition</a:t>
            </a:r>
          </a:p>
        </p:txBody>
      </p: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9AEB51ED-FF54-7B4C-AD18-DCD689727F7E}"/>
                  </a:ext>
                </a:extLst>
              </p:cNvPr>
              <p:cNvSpPr/>
              <p:nvPr/>
            </p:nvSpPr>
            <p:spPr>
              <a:xfrm>
                <a:off x="5600222" y="479422"/>
                <a:ext cx="3455878" cy="990977"/>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𝐹</m:t>
                          </m:r>
                        </m:e>
                        <m:sub>
                          <m:r>
                            <a:rPr lang="en-US" sz="2400" b="0" i="1" smtClean="0">
                              <a:latin typeface="Cambria Math" panose="02040503050406030204" pitchFamily="18" charset="0"/>
                            </a:rPr>
                            <m:t>𝑖</m:t>
                          </m:r>
                        </m:sub>
                      </m:sSub>
                      <m:r>
                        <a:rPr lang="en-US" sz="2400" i="1">
                          <a:latin typeface="Cambria Math" panose="02040503050406030204" pitchFamily="18" charset="0"/>
                        </a:rPr>
                        <m:t>=</m:t>
                      </m:r>
                      <m:f>
                        <m:fPr>
                          <m:ctrlPr>
                            <a:rPr lang="en-US" sz="2400" b="0" i="1" smtClean="0">
                              <a:latin typeface="Cambria Math" panose="02040503050406030204" pitchFamily="18" charset="0"/>
                            </a:rPr>
                          </m:ctrlPr>
                        </m:fPr>
                        <m:num>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𝜆</m:t>
                              </m:r>
                            </m:e>
                            <m:sub>
                              <m:r>
                                <a:rPr lang="en-US" sz="2400" b="0" i="1" smtClean="0">
                                  <a:latin typeface="Cambria Math" panose="02040503050406030204" pitchFamily="18" charset="0"/>
                                </a:rPr>
                                <m:t>𝑖</m:t>
                              </m:r>
                            </m:sub>
                          </m:sSub>
                        </m:num>
                        <m:den>
                          <m:r>
                            <a:rPr lang="en-US" sz="2400" i="1">
                              <a:latin typeface="Cambria Math" panose="02040503050406030204" pitchFamily="18" charset="0"/>
                            </a:rPr>
                            <m:t>1+</m:t>
                          </m:r>
                          <m:nary>
                            <m:naryPr>
                              <m:chr m:val="∑"/>
                              <m:ctrlPr>
                                <a:rPr lang="en-US" sz="2400" i="1">
                                  <a:latin typeface="Cambria Math" panose="02040503050406030204" pitchFamily="18" charset="0"/>
                                </a:rPr>
                              </m:ctrlPr>
                            </m:naryPr>
                            <m:sub>
                              <m:r>
                                <m:rPr>
                                  <m:brk m:alnAt="23"/>
                                </m:rPr>
                                <a:rPr lang="en-US" sz="2400" i="1">
                                  <a:latin typeface="Cambria Math" panose="02040503050406030204" pitchFamily="18" charset="0"/>
                                </a:rPr>
                                <m:t>𝑗</m:t>
                              </m:r>
                              <m:r>
                                <a:rPr lang="en-US" sz="2400" i="1">
                                  <a:latin typeface="Cambria Math" panose="02040503050406030204" pitchFamily="18" charset="0"/>
                                </a:rPr>
                                <m:t>=1</m:t>
                              </m:r>
                            </m:sub>
                            <m:sup>
                              <m:r>
                                <a:rPr lang="en-US" sz="2400" i="1">
                                  <a:latin typeface="Cambria Math" panose="02040503050406030204" pitchFamily="18" charset="0"/>
                                </a:rPr>
                                <m:t>3</m:t>
                              </m:r>
                            </m:sup>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𝛼</m:t>
                                          </m:r>
                                        </m:e>
                                        <m:sub>
                                          <m:r>
                                            <a:rPr lang="en-US" sz="2400" i="1">
                                              <a:latin typeface="Cambria Math" panose="02040503050406030204" pitchFamily="18" charset="0"/>
                                            </a:rPr>
                                            <m:t>𝑖𝑗</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𝑗</m:t>
                                          </m:r>
                                        </m:sub>
                                      </m:sSub>
                                    </m:e>
                                  </m:d>
                                </m:e>
                                <m:sup>
                                  <m:sSub>
                                    <m:sSubPr>
                                      <m:ctrlPr>
                                        <a:rPr lang="en-US" sz="2400" i="1">
                                          <a:latin typeface="Cambria Math" panose="02040503050406030204" pitchFamily="18" charset="0"/>
                                        </a:rPr>
                                      </m:ctrlPr>
                                    </m:sSubPr>
                                    <m:e>
                                      <m:r>
                                        <a:rPr lang="en-US" sz="2400" i="1">
                                          <a:latin typeface="Cambria Math" panose="02040503050406030204" pitchFamily="18" charset="0"/>
                                        </a:rPr>
                                        <m:t>𝜏</m:t>
                                      </m:r>
                                    </m:e>
                                    <m:sub>
                                      <m:r>
                                        <a:rPr lang="en-US" sz="2400" i="1">
                                          <a:latin typeface="Cambria Math" panose="02040503050406030204" pitchFamily="18" charset="0"/>
                                        </a:rPr>
                                        <m:t>𝑗</m:t>
                                      </m:r>
                                    </m:sub>
                                  </m:sSub>
                                </m:sup>
                              </m:sSup>
                            </m:e>
                          </m:nary>
                        </m:den>
                      </m:f>
                    </m:oMath>
                  </m:oMathPara>
                </a14:m>
                <a:endParaRPr lang="en-US" sz="2400" dirty="0"/>
              </a:p>
            </p:txBody>
          </p:sp>
        </mc:Choice>
        <mc:Fallback xmlns="">
          <p:sp>
            <p:nvSpPr>
              <p:cNvPr id="3" name="Rectangle 2">
                <a:extLst>
                  <a:ext uri="{FF2B5EF4-FFF2-40B4-BE49-F238E27FC236}">
                    <a16:creationId xmlns:a16="http://schemas.microsoft.com/office/drawing/2014/main" id="{9AEB51ED-FF54-7B4C-AD18-DCD689727F7E}"/>
                  </a:ext>
                </a:extLst>
              </p:cNvPr>
              <p:cNvSpPr>
                <a:spLocks noRot="1" noChangeAspect="1" noMove="1" noResize="1" noEditPoints="1" noAdjustHandles="1" noChangeArrowheads="1" noChangeShapeType="1" noTextEdit="1"/>
              </p:cNvSpPr>
              <p:nvPr/>
            </p:nvSpPr>
            <p:spPr>
              <a:xfrm>
                <a:off x="5600222" y="479422"/>
                <a:ext cx="3455878" cy="990977"/>
              </a:xfrm>
              <a:prstGeom prst="rect">
                <a:avLst/>
              </a:prstGeom>
              <a:blipFill>
                <a:blip r:embed="rId3"/>
                <a:stretch>
                  <a:fillRect t="-12658" b="-82278"/>
                </a:stretch>
              </a:blipFill>
            </p:spPr>
            <p:txBody>
              <a:bodyPr/>
              <a:lstStyle/>
              <a:p>
                <a:r>
                  <a:rPr lang="en-US">
                    <a:noFill/>
                  </a:rPr>
                  <a:t> </a:t>
                </a:r>
              </a:p>
            </p:txBody>
          </p:sp>
        </mc:Fallback>
      </mc:AlternateContent>
      <p:pic>
        <p:nvPicPr>
          <p:cNvPr id="7" name="Content Placeholder 6">
            <a:extLst>
              <a:ext uri="{FF2B5EF4-FFF2-40B4-BE49-F238E27FC236}">
                <a16:creationId xmlns:a16="http://schemas.microsoft.com/office/drawing/2014/main" id="{07113558-64B9-4B49-AD31-2441B053595A}"/>
              </a:ext>
            </a:extLst>
          </p:cNvPr>
          <p:cNvPicPr>
            <a:picLocks noGrp="1" noChangeAspect="1"/>
          </p:cNvPicPr>
          <p:nvPr>
            <p:ph idx="1"/>
          </p:nvPr>
        </p:nvPicPr>
        <p:blipFill>
          <a:blip r:embed="rId4"/>
          <a:stretch>
            <a:fillRect/>
          </a:stretch>
        </p:blipFill>
        <p:spPr>
          <a:xfrm>
            <a:off x="628650" y="1832451"/>
            <a:ext cx="7886700" cy="4337685"/>
          </a:xfrm>
        </p:spPr>
      </p:pic>
    </p:spTree>
    <p:extLst>
      <p:ext uri="{BB962C8B-B14F-4D97-AF65-F5344CB8AC3E}">
        <p14:creationId xmlns:p14="http://schemas.microsoft.com/office/powerpoint/2010/main" val="10736962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557C3-1539-E348-ABCB-90ABA2D60C84}"/>
              </a:ext>
            </a:extLst>
          </p:cNvPr>
          <p:cNvSpPr>
            <a:spLocks noGrp="1"/>
          </p:cNvSpPr>
          <p:nvPr>
            <p:ph type="title"/>
          </p:nvPr>
        </p:nvSpPr>
        <p:spPr/>
        <p:txBody>
          <a:bodyPr/>
          <a:lstStyle/>
          <a:p>
            <a:r>
              <a:rPr lang="en-US" dirty="0"/>
              <a:t>Multispecies competition</a:t>
            </a:r>
          </a:p>
        </p:txBody>
      </p:sp>
      <p:pic>
        <p:nvPicPr>
          <p:cNvPr id="9" name="Content Placeholder 8">
            <a:extLst>
              <a:ext uri="{FF2B5EF4-FFF2-40B4-BE49-F238E27FC236}">
                <a16:creationId xmlns:a16="http://schemas.microsoft.com/office/drawing/2014/main" id="{810E5D8D-A2B5-3C4A-A906-ADD1CE542A9F}"/>
              </a:ext>
            </a:extLst>
          </p:cNvPr>
          <p:cNvPicPr>
            <a:picLocks noGrp="1" noChangeAspect="1"/>
          </p:cNvPicPr>
          <p:nvPr>
            <p:ph idx="1"/>
          </p:nvPr>
        </p:nvPicPr>
        <p:blipFill>
          <a:blip r:embed="rId3"/>
          <a:stretch>
            <a:fillRect/>
          </a:stretch>
        </p:blipFill>
        <p:spPr>
          <a:xfrm>
            <a:off x="628650" y="1832451"/>
            <a:ext cx="7886700" cy="4337685"/>
          </a:xfrm>
        </p:spPr>
      </p:pic>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F0480B2C-4264-B540-9AED-E6973E7F0619}"/>
                  </a:ext>
                </a:extLst>
              </p:cNvPr>
              <p:cNvSpPr/>
              <p:nvPr/>
            </p:nvSpPr>
            <p:spPr>
              <a:xfrm>
                <a:off x="6612834" y="543339"/>
                <a:ext cx="2403509" cy="76623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𝐹</m:t>
                          </m:r>
                        </m:e>
                        <m:sub>
                          <m:r>
                            <a:rPr lang="en-US" b="0" i="1" smtClean="0">
                              <a:latin typeface="Cambria Math" panose="02040503050406030204" pitchFamily="18" charset="0"/>
                            </a:rPr>
                            <m:t>𝑖</m:t>
                          </m:r>
                        </m:sub>
                      </m:sSub>
                      <m:r>
                        <a:rPr lang="en-US" i="1">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𝜆</m:t>
                              </m:r>
                            </m:e>
                            <m:sub>
                              <m:r>
                                <a:rPr lang="en-US" b="0" i="1" smtClean="0">
                                  <a:latin typeface="Cambria Math" panose="02040503050406030204" pitchFamily="18" charset="0"/>
                                </a:rPr>
                                <m:t>𝑖</m:t>
                              </m:r>
                            </m:sub>
                          </m:sSub>
                        </m:num>
                        <m:den>
                          <m:r>
                            <a:rPr lang="en-US" i="1">
                              <a:latin typeface="Cambria Math" panose="02040503050406030204" pitchFamily="18" charset="0"/>
                            </a:rPr>
                            <m:t>1+</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𝑗</m:t>
                              </m:r>
                              <m:r>
                                <a:rPr lang="en-US" i="1">
                                  <a:latin typeface="Cambria Math" panose="02040503050406030204" pitchFamily="18" charset="0"/>
                                </a:rPr>
                                <m:t>=1</m:t>
                              </m:r>
                            </m:sub>
                            <m:sup>
                              <m:r>
                                <a:rPr lang="en-US" i="1">
                                  <a:latin typeface="Cambria Math" panose="02040503050406030204" pitchFamily="18" charset="0"/>
                                </a:rPr>
                                <m:t>3</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i="1">
                                              <a:latin typeface="Cambria Math" panose="02040503050406030204" pitchFamily="18" charset="0"/>
                                            </a:rPr>
                                            <m:t>𝑖𝑗</m:t>
                                          </m:r>
                                        </m:sub>
                                      </m:sSub>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𝑗</m:t>
                                          </m:r>
                                        </m:sub>
                                      </m:sSub>
                                    </m:e>
                                  </m:d>
                                </m:e>
                                <m:sup>
                                  <m:sSub>
                                    <m:sSubPr>
                                      <m:ctrlPr>
                                        <a:rPr lang="en-US" i="1">
                                          <a:latin typeface="Cambria Math" panose="02040503050406030204" pitchFamily="18" charset="0"/>
                                        </a:rPr>
                                      </m:ctrlPr>
                                    </m:sSubPr>
                                    <m:e>
                                      <m:r>
                                        <a:rPr lang="en-US" i="1">
                                          <a:latin typeface="Cambria Math" panose="02040503050406030204" pitchFamily="18" charset="0"/>
                                        </a:rPr>
                                        <m:t>𝜏</m:t>
                                      </m:r>
                                    </m:e>
                                    <m:sub>
                                      <m:r>
                                        <a:rPr lang="en-US" i="1">
                                          <a:latin typeface="Cambria Math" panose="02040503050406030204" pitchFamily="18" charset="0"/>
                                        </a:rPr>
                                        <m:t>𝑗</m:t>
                                      </m:r>
                                    </m:sub>
                                  </m:sSub>
                                </m:sup>
                              </m:sSup>
                            </m:e>
                          </m:nary>
                        </m:den>
                      </m:f>
                    </m:oMath>
                  </m:oMathPara>
                </a14:m>
                <a:endParaRPr lang="en-US" dirty="0"/>
              </a:p>
            </p:txBody>
          </p:sp>
        </mc:Choice>
        <mc:Fallback xmlns="">
          <p:sp>
            <p:nvSpPr>
              <p:cNvPr id="4" name="Rectangle 3">
                <a:extLst>
                  <a:ext uri="{FF2B5EF4-FFF2-40B4-BE49-F238E27FC236}">
                    <a16:creationId xmlns:a16="http://schemas.microsoft.com/office/drawing/2014/main" id="{F0480B2C-4264-B540-9AED-E6973E7F0619}"/>
                  </a:ext>
                </a:extLst>
              </p:cNvPr>
              <p:cNvSpPr>
                <a:spLocks noRot="1" noChangeAspect="1" noMove="1" noResize="1" noEditPoints="1" noAdjustHandles="1" noChangeArrowheads="1" noChangeShapeType="1" noTextEdit="1"/>
              </p:cNvSpPr>
              <p:nvPr/>
            </p:nvSpPr>
            <p:spPr>
              <a:xfrm>
                <a:off x="6612834" y="543339"/>
                <a:ext cx="2403509" cy="766235"/>
              </a:xfrm>
              <a:prstGeom prst="rect">
                <a:avLst/>
              </a:prstGeom>
              <a:blipFill>
                <a:blip r:embed="rId4"/>
                <a:stretch>
                  <a:fillRect t="-8197" b="-75410"/>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BC829935-07A5-5D4F-8925-10C3AE7B9A04}"/>
              </a:ext>
            </a:extLst>
          </p:cNvPr>
          <p:cNvSpPr/>
          <p:nvPr/>
        </p:nvSpPr>
        <p:spPr>
          <a:xfrm>
            <a:off x="3419062" y="1690689"/>
            <a:ext cx="5597282" cy="47763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9780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557C3-1539-E348-ABCB-90ABA2D60C84}"/>
              </a:ext>
            </a:extLst>
          </p:cNvPr>
          <p:cNvSpPr>
            <a:spLocks noGrp="1"/>
          </p:cNvSpPr>
          <p:nvPr>
            <p:ph type="title"/>
          </p:nvPr>
        </p:nvSpPr>
        <p:spPr/>
        <p:txBody>
          <a:bodyPr/>
          <a:lstStyle/>
          <a:p>
            <a:r>
              <a:rPr lang="en-US" dirty="0"/>
              <a:t>Multispecies competition</a:t>
            </a:r>
          </a:p>
        </p:txBody>
      </p:sp>
      <p:pic>
        <p:nvPicPr>
          <p:cNvPr id="9" name="Content Placeholder 8">
            <a:extLst>
              <a:ext uri="{FF2B5EF4-FFF2-40B4-BE49-F238E27FC236}">
                <a16:creationId xmlns:a16="http://schemas.microsoft.com/office/drawing/2014/main" id="{810E5D8D-A2B5-3C4A-A906-ADD1CE542A9F}"/>
              </a:ext>
            </a:extLst>
          </p:cNvPr>
          <p:cNvPicPr>
            <a:picLocks noGrp="1" noChangeAspect="1"/>
          </p:cNvPicPr>
          <p:nvPr>
            <p:ph idx="1"/>
          </p:nvPr>
        </p:nvPicPr>
        <p:blipFill>
          <a:blip r:embed="rId3"/>
          <a:stretch>
            <a:fillRect/>
          </a:stretch>
        </p:blipFill>
        <p:spPr>
          <a:xfrm>
            <a:off x="628650" y="1832451"/>
            <a:ext cx="7886700" cy="4337685"/>
          </a:xfrm>
        </p:spPr>
      </p:pic>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F0480B2C-4264-B540-9AED-E6973E7F0619}"/>
                  </a:ext>
                </a:extLst>
              </p:cNvPr>
              <p:cNvSpPr/>
              <p:nvPr/>
            </p:nvSpPr>
            <p:spPr>
              <a:xfrm>
                <a:off x="6612834" y="543339"/>
                <a:ext cx="2403509" cy="76623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𝐹</m:t>
                          </m:r>
                        </m:e>
                        <m:sub>
                          <m:r>
                            <a:rPr lang="en-US" b="0" i="1" smtClean="0">
                              <a:latin typeface="Cambria Math" panose="02040503050406030204" pitchFamily="18" charset="0"/>
                            </a:rPr>
                            <m:t>𝑖</m:t>
                          </m:r>
                        </m:sub>
                      </m:sSub>
                      <m:r>
                        <a:rPr lang="en-US" i="1">
                          <a:latin typeface="Cambria Math" panose="02040503050406030204" pitchFamily="18" charset="0"/>
                        </a:rPr>
                        <m:t>=</m:t>
                      </m:r>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𝜆</m:t>
                              </m:r>
                            </m:e>
                            <m:sub>
                              <m:r>
                                <a:rPr lang="en-US" b="0" i="1" smtClean="0">
                                  <a:latin typeface="Cambria Math" panose="02040503050406030204" pitchFamily="18" charset="0"/>
                                </a:rPr>
                                <m:t>𝑖</m:t>
                              </m:r>
                            </m:sub>
                          </m:sSub>
                        </m:num>
                        <m:den>
                          <m:r>
                            <a:rPr lang="en-US" i="1">
                              <a:latin typeface="Cambria Math" panose="02040503050406030204" pitchFamily="18" charset="0"/>
                            </a:rPr>
                            <m:t>1+</m:t>
                          </m:r>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𝑗</m:t>
                              </m:r>
                              <m:r>
                                <a:rPr lang="en-US" i="1">
                                  <a:latin typeface="Cambria Math" panose="02040503050406030204" pitchFamily="18" charset="0"/>
                                </a:rPr>
                                <m:t>=1</m:t>
                              </m:r>
                            </m:sub>
                            <m:sup>
                              <m:r>
                                <a:rPr lang="en-US" i="1">
                                  <a:latin typeface="Cambria Math" panose="02040503050406030204" pitchFamily="18" charset="0"/>
                                </a:rPr>
                                <m:t>3</m:t>
                              </m:r>
                            </m:sup>
                            <m:e>
                              <m:sSup>
                                <m:sSupPr>
                                  <m:ctrlPr>
                                    <a:rPr lang="en-US" i="1">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i="1">
                                              <a:latin typeface="Cambria Math" panose="02040503050406030204" pitchFamily="18" charset="0"/>
                                            </a:rPr>
                                            <m:t>𝑖𝑗</m:t>
                                          </m:r>
                                        </m:sub>
                                      </m:sSub>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𝑗</m:t>
                                          </m:r>
                                        </m:sub>
                                      </m:sSub>
                                    </m:e>
                                  </m:d>
                                </m:e>
                                <m:sup>
                                  <m:sSub>
                                    <m:sSubPr>
                                      <m:ctrlPr>
                                        <a:rPr lang="en-US" i="1">
                                          <a:latin typeface="Cambria Math" panose="02040503050406030204" pitchFamily="18" charset="0"/>
                                        </a:rPr>
                                      </m:ctrlPr>
                                    </m:sSubPr>
                                    <m:e>
                                      <m:r>
                                        <a:rPr lang="en-US" i="1">
                                          <a:latin typeface="Cambria Math" panose="02040503050406030204" pitchFamily="18" charset="0"/>
                                        </a:rPr>
                                        <m:t>𝜏</m:t>
                                      </m:r>
                                    </m:e>
                                    <m:sub>
                                      <m:r>
                                        <a:rPr lang="en-US" i="1">
                                          <a:latin typeface="Cambria Math" panose="02040503050406030204" pitchFamily="18" charset="0"/>
                                        </a:rPr>
                                        <m:t>𝑗</m:t>
                                      </m:r>
                                    </m:sub>
                                  </m:sSub>
                                </m:sup>
                              </m:sSup>
                            </m:e>
                          </m:nary>
                        </m:den>
                      </m:f>
                    </m:oMath>
                  </m:oMathPara>
                </a14:m>
                <a:endParaRPr lang="en-US" dirty="0"/>
              </a:p>
            </p:txBody>
          </p:sp>
        </mc:Choice>
        <mc:Fallback xmlns="">
          <p:sp>
            <p:nvSpPr>
              <p:cNvPr id="4" name="Rectangle 3">
                <a:extLst>
                  <a:ext uri="{FF2B5EF4-FFF2-40B4-BE49-F238E27FC236}">
                    <a16:creationId xmlns:a16="http://schemas.microsoft.com/office/drawing/2014/main" id="{F0480B2C-4264-B540-9AED-E6973E7F0619}"/>
                  </a:ext>
                </a:extLst>
              </p:cNvPr>
              <p:cNvSpPr>
                <a:spLocks noRot="1" noChangeAspect="1" noMove="1" noResize="1" noEditPoints="1" noAdjustHandles="1" noChangeArrowheads="1" noChangeShapeType="1" noTextEdit="1"/>
              </p:cNvSpPr>
              <p:nvPr/>
            </p:nvSpPr>
            <p:spPr>
              <a:xfrm>
                <a:off x="6612834" y="543339"/>
                <a:ext cx="2403509" cy="766235"/>
              </a:xfrm>
              <a:prstGeom prst="rect">
                <a:avLst/>
              </a:prstGeom>
              <a:blipFill>
                <a:blip r:embed="rId4"/>
                <a:stretch>
                  <a:fillRect t="-8197" b="-75410"/>
                </a:stretch>
              </a:blipFill>
            </p:spPr>
            <p:txBody>
              <a:bodyPr/>
              <a:lstStyle/>
              <a:p>
                <a:r>
                  <a:rPr lang="en-US">
                    <a:noFill/>
                  </a:rPr>
                  <a:t> </a:t>
                </a:r>
              </a:p>
            </p:txBody>
          </p:sp>
        </mc:Fallback>
      </mc:AlternateContent>
    </p:spTree>
    <p:extLst>
      <p:ext uri="{BB962C8B-B14F-4D97-AF65-F5344CB8AC3E}">
        <p14:creationId xmlns:p14="http://schemas.microsoft.com/office/powerpoint/2010/main" val="11980261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B1FB6-180E-8549-B782-A7612322D95F}"/>
              </a:ext>
            </a:extLst>
          </p:cNvPr>
          <p:cNvSpPr>
            <a:spLocks noGrp="1"/>
          </p:cNvSpPr>
          <p:nvPr>
            <p:ph type="title"/>
          </p:nvPr>
        </p:nvSpPr>
        <p:spPr/>
        <p:txBody>
          <a:bodyPr/>
          <a:lstStyle/>
          <a:p>
            <a:r>
              <a:rPr lang="en-US" dirty="0"/>
              <a:t>Strength of HOIs</a:t>
            </a:r>
          </a:p>
        </p:txBody>
      </p:sp>
      <p:pic>
        <p:nvPicPr>
          <p:cNvPr id="13" name="Content Placeholder 12">
            <a:extLst>
              <a:ext uri="{FF2B5EF4-FFF2-40B4-BE49-F238E27FC236}">
                <a16:creationId xmlns:a16="http://schemas.microsoft.com/office/drawing/2014/main" id="{50E4644C-6A64-CD4A-B0F5-2AFE1C9052FE}"/>
              </a:ext>
            </a:extLst>
          </p:cNvPr>
          <p:cNvPicPr>
            <a:picLocks noGrp="1" noChangeAspect="1"/>
          </p:cNvPicPr>
          <p:nvPr>
            <p:ph idx="1"/>
          </p:nvPr>
        </p:nvPicPr>
        <p:blipFill>
          <a:blip r:embed="rId3"/>
          <a:stretch>
            <a:fillRect/>
          </a:stretch>
        </p:blipFill>
        <p:spPr>
          <a:xfrm>
            <a:off x="628650" y="1832451"/>
            <a:ext cx="7886700" cy="4337685"/>
          </a:xfrm>
        </p:spPr>
      </p:pic>
    </p:spTree>
    <p:extLst>
      <p:ext uri="{BB962C8B-B14F-4D97-AF65-F5344CB8AC3E}">
        <p14:creationId xmlns:p14="http://schemas.microsoft.com/office/powerpoint/2010/main" val="887509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44EAD-DCDC-E048-A1A8-998DBCA2CDEC}"/>
              </a:ext>
            </a:extLst>
          </p:cNvPr>
          <p:cNvSpPr>
            <a:spLocks noGrp="1"/>
          </p:cNvSpPr>
          <p:nvPr>
            <p:ph type="title"/>
          </p:nvPr>
        </p:nvSpPr>
        <p:spPr/>
        <p:txBody>
          <a:bodyPr>
            <a:normAutofit/>
          </a:bodyPr>
          <a:lstStyle/>
          <a:p>
            <a:r>
              <a:rPr lang="en-US" dirty="0"/>
              <a:t>Questions</a:t>
            </a:r>
          </a:p>
        </p:txBody>
      </p:sp>
      <p:sp>
        <p:nvSpPr>
          <p:cNvPr id="3" name="Content Placeholder 2">
            <a:extLst>
              <a:ext uri="{FF2B5EF4-FFF2-40B4-BE49-F238E27FC236}">
                <a16:creationId xmlns:a16="http://schemas.microsoft.com/office/drawing/2014/main" id="{BE2C45CC-D9B1-3E4F-82AA-7587BD19C65C}"/>
              </a:ext>
            </a:extLst>
          </p:cNvPr>
          <p:cNvSpPr>
            <a:spLocks noGrp="1"/>
          </p:cNvSpPr>
          <p:nvPr>
            <p:ph idx="1"/>
          </p:nvPr>
        </p:nvSpPr>
        <p:spPr/>
        <p:txBody>
          <a:bodyPr/>
          <a:lstStyle/>
          <a:p>
            <a:endParaRPr lang="en-US" dirty="0"/>
          </a:p>
          <a:p>
            <a:pPr marL="0" indent="0">
              <a:buNone/>
            </a:pPr>
            <a:r>
              <a:rPr lang="en-US" dirty="0"/>
              <a:t>How can we detect higher order interactions?</a:t>
            </a:r>
          </a:p>
          <a:p>
            <a:pPr marL="0" indent="0">
              <a:buNone/>
            </a:pPr>
            <a:endParaRPr lang="en-US" dirty="0"/>
          </a:p>
          <a:p>
            <a:pPr marL="0" indent="0">
              <a:buNone/>
            </a:pPr>
            <a:r>
              <a:rPr lang="en-US" dirty="0"/>
              <a:t>What causes higher order interactions emerge?*</a:t>
            </a:r>
          </a:p>
          <a:p>
            <a:pPr marL="0" indent="0">
              <a:buNone/>
            </a:pPr>
            <a:endParaRPr lang="en-US" dirty="0"/>
          </a:p>
          <a:p>
            <a:pPr marL="0" indent="0">
              <a:buNone/>
            </a:pPr>
            <a:r>
              <a:rPr lang="en-US" dirty="0"/>
              <a:t>					</a:t>
            </a:r>
            <a:r>
              <a:rPr lang="en-US" i="1" dirty="0"/>
              <a:t>*especially for plants</a:t>
            </a:r>
            <a:r>
              <a:rPr lang="en-US" dirty="0"/>
              <a:t> </a:t>
            </a:r>
          </a:p>
        </p:txBody>
      </p:sp>
    </p:spTree>
    <p:extLst>
      <p:ext uri="{BB962C8B-B14F-4D97-AF65-F5344CB8AC3E}">
        <p14:creationId xmlns:p14="http://schemas.microsoft.com/office/powerpoint/2010/main" val="39909358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sp>
        <p:nvSpPr>
          <p:cNvPr id="3" name="Content Placeholder 2">
            <a:extLst>
              <a:ext uri="{FF2B5EF4-FFF2-40B4-BE49-F238E27FC236}">
                <a16:creationId xmlns:a16="http://schemas.microsoft.com/office/drawing/2014/main" id="{64B9C4A5-6F3D-764F-B736-BF625C43C250}"/>
              </a:ext>
            </a:extLst>
          </p:cNvPr>
          <p:cNvSpPr>
            <a:spLocks noGrp="1"/>
          </p:cNvSpPr>
          <p:nvPr>
            <p:ph idx="1"/>
          </p:nvPr>
        </p:nvSpPr>
        <p:spPr/>
        <p:txBody>
          <a:bodyPr/>
          <a:lstStyle/>
          <a:p>
            <a:endParaRPr lang="en-US" dirty="0"/>
          </a:p>
          <a:p>
            <a:pPr marL="0" indent="0">
              <a:buNone/>
            </a:pPr>
            <a:r>
              <a:rPr lang="en-US" dirty="0"/>
              <a:t>Differences in timing of growth and resource use</a:t>
            </a:r>
          </a:p>
          <a:p>
            <a:endParaRPr lang="en-US" dirty="0"/>
          </a:p>
          <a:p>
            <a:endParaRPr lang="en-US" dirty="0"/>
          </a:p>
          <a:p>
            <a:endParaRPr lang="en-US" dirty="0"/>
          </a:p>
        </p:txBody>
      </p:sp>
      <p:pic>
        <p:nvPicPr>
          <p:cNvPr id="4" name="Content Placeholder 7">
            <a:extLst>
              <a:ext uri="{FF2B5EF4-FFF2-40B4-BE49-F238E27FC236}">
                <a16:creationId xmlns:a16="http://schemas.microsoft.com/office/drawing/2014/main" id="{A2732225-BC2F-1742-AFF0-8F0FDC3D391C}"/>
              </a:ext>
            </a:extLst>
          </p:cNvPr>
          <p:cNvPicPr>
            <a:picLocks noChangeAspect="1"/>
          </p:cNvPicPr>
          <p:nvPr/>
        </p:nvPicPr>
        <p:blipFill rotWithShape="1">
          <a:blip r:embed="rId3"/>
          <a:srcRect t="50420"/>
          <a:stretch/>
        </p:blipFill>
        <p:spPr>
          <a:xfrm>
            <a:off x="513287" y="3249605"/>
            <a:ext cx="8117425" cy="2766883"/>
          </a:xfrm>
          <a:prstGeom prst="rect">
            <a:avLst/>
          </a:prstGeom>
        </p:spPr>
      </p:pic>
    </p:spTree>
    <p:extLst>
      <p:ext uri="{BB962C8B-B14F-4D97-AF65-F5344CB8AC3E}">
        <p14:creationId xmlns:p14="http://schemas.microsoft.com/office/powerpoint/2010/main" val="22059372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pic>
        <p:nvPicPr>
          <p:cNvPr id="55" name="Content Placeholder 7">
            <a:extLst>
              <a:ext uri="{FF2B5EF4-FFF2-40B4-BE49-F238E27FC236}">
                <a16:creationId xmlns:a16="http://schemas.microsoft.com/office/drawing/2014/main" id="{81321418-0BFF-9E4C-BBA9-41FD20BFE301}"/>
              </a:ext>
            </a:extLst>
          </p:cNvPr>
          <p:cNvPicPr>
            <a:picLocks noChangeAspect="1"/>
          </p:cNvPicPr>
          <p:nvPr/>
        </p:nvPicPr>
        <p:blipFill rotWithShape="1">
          <a:blip r:embed="rId3"/>
          <a:srcRect l="16600" t="51694" r="36958" b="9498"/>
          <a:stretch/>
        </p:blipFill>
        <p:spPr>
          <a:xfrm>
            <a:off x="6760261" y="412225"/>
            <a:ext cx="2143486" cy="1231364"/>
          </a:xfrm>
          <a:prstGeom prst="rect">
            <a:avLst/>
          </a:prstGeom>
          <a:ln>
            <a:solidFill>
              <a:schemeClr val="tx1"/>
            </a:solidFill>
          </a:ln>
        </p:spPr>
      </p:pic>
      <p:sp>
        <p:nvSpPr>
          <p:cNvPr id="10" name="TextBox 9">
            <a:extLst>
              <a:ext uri="{FF2B5EF4-FFF2-40B4-BE49-F238E27FC236}">
                <a16:creationId xmlns:a16="http://schemas.microsoft.com/office/drawing/2014/main" id="{8026AC28-F21E-0442-9C47-D1E3BFC84EF9}"/>
              </a:ext>
            </a:extLst>
          </p:cNvPr>
          <p:cNvSpPr txBox="1"/>
          <p:nvPr/>
        </p:nvSpPr>
        <p:spPr>
          <a:xfrm>
            <a:off x="297119" y="3738933"/>
            <a:ext cx="181908" cy="116943"/>
          </a:xfrm>
          <a:prstGeom prst="rect">
            <a:avLst/>
          </a:prstGeom>
          <a:noFill/>
        </p:spPr>
        <p:txBody>
          <a:bodyPr wrap="square" rtlCol="0">
            <a:spAutoFit/>
          </a:bodyPr>
          <a:lstStyle/>
          <a:p>
            <a:r>
              <a:rPr lang="en-US" sz="2400" dirty="0"/>
              <a:t>1</a:t>
            </a:r>
          </a:p>
        </p:txBody>
      </p:sp>
      <p:sp>
        <p:nvSpPr>
          <p:cNvPr id="11" name="TextBox 10">
            <a:extLst>
              <a:ext uri="{FF2B5EF4-FFF2-40B4-BE49-F238E27FC236}">
                <a16:creationId xmlns:a16="http://schemas.microsoft.com/office/drawing/2014/main" id="{AC0E019F-484C-6142-9180-DDE74C78E0DF}"/>
              </a:ext>
            </a:extLst>
          </p:cNvPr>
          <p:cNvSpPr txBox="1"/>
          <p:nvPr/>
        </p:nvSpPr>
        <p:spPr>
          <a:xfrm>
            <a:off x="1226773" y="2822242"/>
            <a:ext cx="181908" cy="116943"/>
          </a:xfrm>
          <a:prstGeom prst="rect">
            <a:avLst/>
          </a:prstGeom>
          <a:noFill/>
        </p:spPr>
        <p:txBody>
          <a:bodyPr wrap="square" rtlCol="0">
            <a:spAutoFit/>
          </a:bodyPr>
          <a:lstStyle/>
          <a:p>
            <a:r>
              <a:rPr lang="en-US" sz="2400" dirty="0"/>
              <a:t>2</a:t>
            </a:r>
          </a:p>
        </p:txBody>
      </p:sp>
      <p:sp>
        <p:nvSpPr>
          <p:cNvPr id="12" name="TextBox 11">
            <a:extLst>
              <a:ext uri="{FF2B5EF4-FFF2-40B4-BE49-F238E27FC236}">
                <a16:creationId xmlns:a16="http://schemas.microsoft.com/office/drawing/2014/main" id="{0C92CCBE-F7CB-EF43-8AAB-23169B04FCAD}"/>
              </a:ext>
            </a:extLst>
          </p:cNvPr>
          <p:cNvSpPr txBox="1"/>
          <p:nvPr/>
        </p:nvSpPr>
        <p:spPr>
          <a:xfrm>
            <a:off x="1907991" y="3887655"/>
            <a:ext cx="181908" cy="116943"/>
          </a:xfrm>
          <a:prstGeom prst="rect">
            <a:avLst/>
          </a:prstGeom>
          <a:noFill/>
        </p:spPr>
        <p:txBody>
          <a:bodyPr wrap="square" rtlCol="0">
            <a:spAutoFit/>
          </a:bodyPr>
          <a:lstStyle/>
          <a:p>
            <a:r>
              <a:rPr lang="en-US" sz="2400" dirty="0"/>
              <a:t>3</a:t>
            </a:r>
          </a:p>
        </p:txBody>
      </p:sp>
      <p:sp>
        <p:nvSpPr>
          <p:cNvPr id="7" name="Oval 6">
            <a:extLst>
              <a:ext uri="{FF2B5EF4-FFF2-40B4-BE49-F238E27FC236}">
                <a16:creationId xmlns:a16="http://schemas.microsoft.com/office/drawing/2014/main" id="{A7319107-F47D-6C47-B37D-654C522F6A43}"/>
              </a:ext>
            </a:extLst>
          </p:cNvPr>
          <p:cNvSpPr>
            <a:spLocks noChangeAspect="1"/>
          </p:cNvSpPr>
          <p:nvPr/>
        </p:nvSpPr>
        <p:spPr>
          <a:xfrm>
            <a:off x="581782" y="3806303"/>
            <a:ext cx="206230" cy="22003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E4711B7-4526-544F-9541-77CCC84174EA}"/>
              </a:ext>
            </a:extLst>
          </p:cNvPr>
          <p:cNvSpPr>
            <a:spLocks noChangeAspect="1"/>
          </p:cNvSpPr>
          <p:nvPr/>
        </p:nvSpPr>
        <p:spPr>
          <a:xfrm>
            <a:off x="1913559"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66DFD6D5-E408-2244-9DA8-04768F6B8F06}"/>
              </a:ext>
            </a:extLst>
          </p:cNvPr>
          <p:cNvSpPr>
            <a:spLocks noChangeAspect="1"/>
          </p:cNvSpPr>
          <p:nvPr/>
        </p:nvSpPr>
        <p:spPr>
          <a:xfrm>
            <a:off x="1009412"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EA2F3C31-2619-8A47-ABA8-DA6955167F81}"/>
              </a:ext>
            </a:extLst>
          </p:cNvPr>
          <p:cNvSpPr/>
          <p:nvPr/>
        </p:nvSpPr>
        <p:spPr>
          <a:xfrm>
            <a:off x="275726"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TextBox 143">
            <a:extLst>
              <a:ext uri="{FF2B5EF4-FFF2-40B4-BE49-F238E27FC236}">
                <a16:creationId xmlns:a16="http://schemas.microsoft.com/office/drawing/2014/main" id="{3D557B81-D256-714A-B63E-862C42A07AAF}"/>
              </a:ext>
            </a:extLst>
          </p:cNvPr>
          <p:cNvSpPr txBox="1"/>
          <p:nvPr/>
        </p:nvSpPr>
        <p:spPr>
          <a:xfrm>
            <a:off x="581782" y="2261260"/>
            <a:ext cx="5325242" cy="461665"/>
          </a:xfrm>
          <a:prstGeom prst="rect">
            <a:avLst/>
          </a:prstGeom>
          <a:noFill/>
        </p:spPr>
        <p:txBody>
          <a:bodyPr wrap="square" rtlCol="0">
            <a:spAutoFit/>
          </a:bodyPr>
          <a:lstStyle/>
          <a:p>
            <a:r>
              <a:rPr lang="en-US" sz="2400" dirty="0"/>
              <a:t>Higher order interactions on species 3</a:t>
            </a:r>
          </a:p>
        </p:txBody>
      </p:sp>
    </p:spTree>
    <p:extLst>
      <p:ext uri="{BB962C8B-B14F-4D97-AF65-F5344CB8AC3E}">
        <p14:creationId xmlns:p14="http://schemas.microsoft.com/office/powerpoint/2010/main" val="5596853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pic>
        <p:nvPicPr>
          <p:cNvPr id="55" name="Content Placeholder 7">
            <a:extLst>
              <a:ext uri="{FF2B5EF4-FFF2-40B4-BE49-F238E27FC236}">
                <a16:creationId xmlns:a16="http://schemas.microsoft.com/office/drawing/2014/main" id="{81321418-0BFF-9E4C-BBA9-41FD20BFE301}"/>
              </a:ext>
            </a:extLst>
          </p:cNvPr>
          <p:cNvPicPr>
            <a:picLocks noChangeAspect="1"/>
          </p:cNvPicPr>
          <p:nvPr/>
        </p:nvPicPr>
        <p:blipFill rotWithShape="1">
          <a:blip r:embed="rId3"/>
          <a:srcRect l="16600" t="51694" r="36958" b="9498"/>
          <a:stretch/>
        </p:blipFill>
        <p:spPr>
          <a:xfrm>
            <a:off x="6760261" y="412225"/>
            <a:ext cx="2143486" cy="1231364"/>
          </a:xfrm>
          <a:prstGeom prst="rect">
            <a:avLst/>
          </a:prstGeom>
          <a:ln>
            <a:solidFill>
              <a:schemeClr val="tx1"/>
            </a:solidFill>
          </a:ln>
        </p:spPr>
      </p:pic>
      <p:sp>
        <p:nvSpPr>
          <p:cNvPr id="10" name="TextBox 9">
            <a:extLst>
              <a:ext uri="{FF2B5EF4-FFF2-40B4-BE49-F238E27FC236}">
                <a16:creationId xmlns:a16="http://schemas.microsoft.com/office/drawing/2014/main" id="{8026AC28-F21E-0442-9C47-D1E3BFC84EF9}"/>
              </a:ext>
            </a:extLst>
          </p:cNvPr>
          <p:cNvSpPr txBox="1"/>
          <p:nvPr/>
        </p:nvSpPr>
        <p:spPr>
          <a:xfrm>
            <a:off x="297119" y="3738933"/>
            <a:ext cx="181908" cy="116943"/>
          </a:xfrm>
          <a:prstGeom prst="rect">
            <a:avLst/>
          </a:prstGeom>
          <a:noFill/>
        </p:spPr>
        <p:txBody>
          <a:bodyPr wrap="square" rtlCol="0">
            <a:spAutoFit/>
          </a:bodyPr>
          <a:lstStyle/>
          <a:p>
            <a:r>
              <a:rPr lang="en-US" sz="2400" dirty="0"/>
              <a:t>1</a:t>
            </a:r>
          </a:p>
        </p:txBody>
      </p:sp>
      <p:sp>
        <p:nvSpPr>
          <p:cNvPr id="11" name="TextBox 10">
            <a:extLst>
              <a:ext uri="{FF2B5EF4-FFF2-40B4-BE49-F238E27FC236}">
                <a16:creationId xmlns:a16="http://schemas.microsoft.com/office/drawing/2014/main" id="{AC0E019F-484C-6142-9180-DDE74C78E0DF}"/>
              </a:ext>
            </a:extLst>
          </p:cNvPr>
          <p:cNvSpPr txBox="1"/>
          <p:nvPr/>
        </p:nvSpPr>
        <p:spPr>
          <a:xfrm>
            <a:off x="1226773" y="2822242"/>
            <a:ext cx="181908" cy="116943"/>
          </a:xfrm>
          <a:prstGeom prst="rect">
            <a:avLst/>
          </a:prstGeom>
          <a:noFill/>
        </p:spPr>
        <p:txBody>
          <a:bodyPr wrap="square" rtlCol="0">
            <a:spAutoFit/>
          </a:bodyPr>
          <a:lstStyle/>
          <a:p>
            <a:r>
              <a:rPr lang="en-US" sz="2400" dirty="0"/>
              <a:t>2</a:t>
            </a:r>
          </a:p>
        </p:txBody>
      </p:sp>
      <p:sp>
        <p:nvSpPr>
          <p:cNvPr id="12" name="TextBox 11">
            <a:extLst>
              <a:ext uri="{FF2B5EF4-FFF2-40B4-BE49-F238E27FC236}">
                <a16:creationId xmlns:a16="http://schemas.microsoft.com/office/drawing/2014/main" id="{0C92CCBE-F7CB-EF43-8AAB-23169B04FCAD}"/>
              </a:ext>
            </a:extLst>
          </p:cNvPr>
          <p:cNvSpPr txBox="1"/>
          <p:nvPr/>
        </p:nvSpPr>
        <p:spPr>
          <a:xfrm>
            <a:off x="1907991" y="3887655"/>
            <a:ext cx="181908" cy="116943"/>
          </a:xfrm>
          <a:prstGeom prst="rect">
            <a:avLst/>
          </a:prstGeom>
          <a:noFill/>
        </p:spPr>
        <p:txBody>
          <a:bodyPr wrap="square" rtlCol="0">
            <a:spAutoFit/>
          </a:bodyPr>
          <a:lstStyle/>
          <a:p>
            <a:r>
              <a:rPr lang="en-US" sz="2400" dirty="0"/>
              <a:t>3</a:t>
            </a:r>
          </a:p>
        </p:txBody>
      </p:sp>
      <p:sp>
        <p:nvSpPr>
          <p:cNvPr id="7" name="Oval 6">
            <a:extLst>
              <a:ext uri="{FF2B5EF4-FFF2-40B4-BE49-F238E27FC236}">
                <a16:creationId xmlns:a16="http://schemas.microsoft.com/office/drawing/2014/main" id="{A7319107-F47D-6C47-B37D-654C522F6A43}"/>
              </a:ext>
            </a:extLst>
          </p:cNvPr>
          <p:cNvSpPr>
            <a:spLocks noChangeAspect="1"/>
          </p:cNvSpPr>
          <p:nvPr/>
        </p:nvSpPr>
        <p:spPr>
          <a:xfrm>
            <a:off x="581782" y="3806303"/>
            <a:ext cx="206230" cy="22003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E4711B7-4526-544F-9541-77CCC84174EA}"/>
              </a:ext>
            </a:extLst>
          </p:cNvPr>
          <p:cNvSpPr>
            <a:spLocks noChangeAspect="1"/>
          </p:cNvSpPr>
          <p:nvPr/>
        </p:nvSpPr>
        <p:spPr>
          <a:xfrm>
            <a:off x="1913559"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66DFD6D5-E408-2244-9DA8-04768F6B8F06}"/>
              </a:ext>
            </a:extLst>
          </p:cNvPr>
          <p:cNvSpPr>
            <a:spLocks noChangeAspect="1"/>
          </p:cNvSpPr>
          <p:nvPr/>
        </p:nvSpPr>
        <p:spPr>
          <a:xfrm>
            <a:off x="1009412"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EA2F3C31-2619-8A47-ABA8-DA6955167F81}"/>
              </a:ext>
            </a:extLst>
          </p:cNvPr>
          <p:cNvSpPr/>
          <p:nvPr/>
        </p:nvSpPr>
        <p:spPr>
          <a:xfrm>
            <a:off x="275726"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9C2A9DF5-C1E8-DE4E-A788-7B7859A9A315}"/>
              </a:ext>
            </a:extLst>
          </p:cNvPr>
          <p:cNvSpPr>
            <a:spLocks noChangeAspect="1"/>
          </p:cNvSpPr>
          <p:nvPr/>
        </p:nvSpPr>
        <p:spPr>
          <a:xfrm>
            <a:off x="2573514" y="3661924"/>
            <a:ext cx="454055" cy="484447"/>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Oval 92">
            <a:extLst>
              <a:ext uri="{FF2B5EF4-FFF2-40B4-BE49-F238E27FC236}">
                <a16:creationId xmlns:a16="http://schemas.microsoft.com/office/drawing/2014/main" id="{6009FB80-E6CA-9A44-9D60-6A665E6FBF0E}"/>
              </a:ext>
            </a:extLst>
          </p:cNvPr>
          <p:cNvSpPr>
            <a:spLocks noChangeAspect="1"/>
          </p:cNvSpPr>
          <p:nvPr/>
        </p:nvSpPr>
        <p:spPr>
          <a:xfrm>
            <a:off x="4137074"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93">
            <a:extLst>
              <a:ext uri="{FF2B5EF4-FFF2-40B4-BE49-F238E27FC236}">
                <a16:creationId xmlns:a16="http://schemas.microsoft.com/office/drawing/2014/main" id="{9049C72D-9C5C-D742-8BDE-EE2AAF9F33FA}"/>
              </a:ext>
            </a:extLst>
          </p:cNvPr>
          <p:cNvSpPr>
            <a:spLocks noChangeAspect="1"/>
          </p:cNvSpPr>
          <p:nvPr/>
        </p:nvSpPr>
        <p:spPr>
          <a:xfrm>
            <a:off x="3232927"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5" name="Straight Arrow Connector 94">
            <a:extLst>
              <a:ext uri="{FF2B5EF4-FFF2-40B4-BE49-F238E27FC236}">
                <a16:creationId xmlns:a16="http://schemas.microsoft.com/office/drawing/2014/main" id="{B839D2F1-2E84-284E-B00A-E7663CE554D3}"/>
              </a:ext>
            </a:extLst>
          </p:cNvPr>
          <p:cNvCxnSpPr>
            <a:cxnSpLocks/>
          </p:cNvCxnSpPr>
          <p:nvPr/>
        </p:nvCxnSpPr>
        <p:spPr>
          <a:xfrm flipV="1">
            <a:off x="3128560" y="3869543"/>
            <a:ext cx="910478" cy="8017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251974A-8002-8E43-8B2E-2D0BD6427DA1}"/>
              </a:ext>
            </a:extLst>
          </p:cNvPr>
          <p:cNvCxnSpPr>
            <a:cxnSpLocks/>
          </p:cNvCxnSpPr>
          <p:nvPr/>
        </p:nvCxnSpPr>
        <p:spPr>
          <a:xfrm>
            <a:off x="3450288" y="3182055"/>
            <a:ext cx="686785" cy="52935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25DB758D-6AA9-1F4B-A6EA-774F69459355}"/>
              </a:ext>
            </a:extLst>
          </p:cNvPr>
          <p:cNvSpPr/>
          <p:nvPr/>
        </p:nvSpPr>
        <p:spPr>
          <a:xfrm>
            <a:off x="2451115"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ight Arrow 98">
            <a:extLst>
              <a:ext uri="{FF2B5EF4-FFF2-40B4-BE49-F238E27FC236}">
                <a16:creationId xmlns:a16="http://schemas.microsoft.com/office/drawing/2014/main" id="{D5DDF84B-A482-BE46-B97C-4F70465446B7}"/>
              </a:ext>
            </a:extLst>
          </p:cNvPr>
          <p:cNvSpPr/>
          <p:nvPr/>
        </p:nvSpPr>
        <p:spPr>
          <a:xfrm rot="18341681">
            <a:off x="2859030" y="3263940"/>
            <a:ext cx="506975" cy="3642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TextBox 143">
            <a:extLst>
              <a:ext uri="{FF2B5EF4-FFF2-40B4-BE49-F238E27FC236}">
                <a16:creationId xmlns:a16="http://schemas.microsoft.com/office/drawing/2014/main" id="{3D557B81-D256-714A-B63E-862C42A07AAF}"/>
              </a:ext>
            </a:extLst>
          </p:cNvPr>
          <p:cNvSpPr txBox="1"/>
          <p:nvPr/>
        </p:nvSpPr>
        <p:spPr>
          <a:xfrm>
            <a:off x="581782" y="2261260"/>
            <a:ext cx="5325242" cy="461665"/>
          </a:xfrm>
          <a:prstGeom prst="rect">
            <a:avLst/>
          </a:prstGeom>
          <a:noFill/>
        </p:spPr>
        <p:txBody>
          <a:bodyPr wrap="square" rtlCol="0">
            <a:spAutoFit/>
          </a:bodyPr>
          <a:lstStyle/>
          <a:p>
            <a:r>
              <a:rPr lang="en-US" sz="2400" dirty="0"/>
              <a:t>Higher order interactions on species 3</a:t>
            </a:r>
          </a:p>
        </p:txBody>
      </p:sp>
    </p:spTree>
    <p:extLst>
      <p:ext uri="{BB962C8B-B14F-4D97-AF65-F5344CB8AC3E}">
        <p14:creationId xmlns:p14="http://schemas.microsoft.com/office/powerpoint/2010/main" val="3496342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pic>
        <p:nvPicPr>
          <p:cNvPr id="55" name="Content Placeholder 7">
            <a:extLst>
              <a:ext uri="{FF2B5EF4-FFF2-40B4-BE49-F238E27FC236}">
                <a16:creationId xmlns:a16="http://schemas.microsoft.com/office/drawing/2014/main" id="{81321418-0BFF-9E4C-BBA9-41FD20BFE301}"/>
              </a:ext>
            </a:extLst>
          </p:cNvPr>
          <p:cNvPicPr>
            <a:picLocks noChangeAspect="1"/>
          </p:cNvPicPr>
          <p:nvPr/>
        </p:nvPicPr>
        <p:blipFill rotWithShape="1">
          <a:blip r:embed="rId3"/>
          <a:srcRect l="16600" t="51694" r="36958" b="9498"/>
          <a:stretch/>
        </p:blipFill>
        <p:spPr>
          <a:xfrm>
            <a:off x="6760261" y="412225"/>
            <a:ext cx="2143486" cy="1231364"/>
          </a:xfrm>
          <a:prstGeom prst="rect">
            <a:avLst/>
          </a:prstGeom>
          <a:ln>
            <a:solidFill>
              <a:schemeClr val="tx1"/>
            </a:solidFill>
          </a:ln>
        </p:spPr>
      </p:pic>
      <p:sp>
        <p:nvSpPr>
          <p:cNvPr id="10" name="TextBox 9">
            <a:extLst>
              <a:ext uri="{FF2B5EF4-FFF2-40B4-BE49-F238E27FC236}">
                <a16:creationId xmlns:a16="http://schemas.microsoft.com/office/drawing/2014/main" id="{8026AC28-F21E-0442-9C47-D1E3BFC84EF9}"/>
              </a:ext>
            </a:extLst>
          </p:cNvPr>
          <p:cNvSpPr txBox="1"/>
          <p:nvPr/>
        </p:nvSpPr>
        <p:spPr>
          <a:xfrm>
            <a:off x="297119" y="3738933"/>
            <a:ext cx="181908" cy="116943"/>
          </a:xfrm>
          <a:prstGeom prst="rect">
            <a:avLst/>
          </a:prstGeom>
          <a:noFill/>
        </p:spPr>
        <p:txBody>
          <a:bodyPr wrap="square" rtlCol="0">
            <a:spAutoFit/>
          </a:bodyPr>
          <a:lstStyle/>
          <a:p>
            <a:r>
              <a:rPr lang="en-US" sz="2400" dirty="0"/>
              <a:t>1</a:t>
            </a:r>
          </a:p>
        </p:txBody>
      </p:sp>
      <p:sp>
        <p:nvSpPr>
          <p:cNvPr id="11" name="TextBox 10">
            <a:extLst>
              <a:ext uri="{FF2B5EF4-FFF2-40B4-BE49-F238E27FC236}">
                <a16:creationId xmlns:a16="http://schemas.microsoft.com/office/drawing/2014/main" id="{AC0E019F-484C-6142-9180-DDE74C78E0DF}"/>
              </a:ext>
            </a:extLst>
          </p:cNvPr>
          <p:cNvSpPr txBox="1"/>
          <p:nvPr/>
        </p:nvSpPr>
        <p:spPr>
          <a:xfrm>
            <a:off x="1226773" y="2822242"/>
            <a:ext cx="181908" cy="116943"/>
          </a:xfrm>
          <a:prstGeom prst="rect">
            <a:avLst/>
          </a:prstGeom>
          <a:noFill/>
        </p:spPr>
        <p:txBody>
          <a:bodyPr wrap="square" rtlCol="0">
            <a:spAutoFit/>
          </a:bodyPr>
          <a:lstStyle/>
          <a:p>
            <a:r>
              <a:rPr lang="en-US" sz="2400" dirty="0"/>
              <a:t>2</a:t>
            </a:r>
          </a:p>
        </p:txBody>
      </p:sp>
      <p:sp>
        <p:nvSpPr>
          <p:cNvPr id="12" name="TextBox 11">
            <a:extLst>
              <a:ext uri="{FF2B5EF4-FFF2-40B4-BE49-F238E27FC236}">
                <a16:creationId xmlns:a16="http://schemas.microsoft.com/office/drawing/2014/main" id="{0C92CCBE-F7CB-EF43-8AAB-23169B04FCAD}"/>
              </a:ext>
            </a:extLst>
          </p:cNvPr>
          <p:cNvSpPr txBox="1"/>
          <p:nvPr/>
        </p:nvSpPr>
        <p:spPr>
          <a:xfrm>
            <a:off x="1907991" y="3887655"/>
            <a:ext cx="181908" cy="116943"/>
          </a:xfrm>
          <a:prstGeom prst="rect">
            <a:avLst/>
          </a:prstGeom>
          <a:noFill/>
        </p:spPr>
        <p:txBody>
          <a:bodyPr wrap="square" rtlCol="0">
            <a:spAutoFit/>
          </a:bodyPr>
          <a:lstStyle/>
          <a:p>
            <a:r>
              <a:rPr lang="en-US" sz="2400" dirty="0"/>
              <a:t>3</a:t>
            </a:r>
          </a:p>
        </p:txBody>
      </p:sp>
      <p:sp>
        <p:nvSpPr>
          <p:cNvPr id="7" name="Oval 6">
            <a:extLst>
              <a:ext uri="{FF2B5EF4-FFF2-40B4-BE49-F238E27FC236}">
                <a16:creationId xmlns:a16="http://schemas.microsoft.com/office/drawing/2014/main" id="{A7319107-F47D-6C47-B37D-654C522F6A43}"/>
              </a:ext>
            </a:extLst>
          </p:cNvPr>
          <p:cNvSpPr>
            <a:spLocks noChangeAspect="1"/>
          </p:cNvSpPr>
          <p:nvPr/>
        </p:nvSpPr>
        <p:spPr>
          <a:xfrm>
            <a:off x="581782" y="3806303"/>
            <a:ext cx="206230" cy="22003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E4711B7-4526-544F-9541-77CCC84174EA}"/>
              </a:ext>
            </a:extLst>
          </p:cNvPr>
          <p:cNvSpPr>
            <a:spLocks noChangeAspect="1"/>
          </p:cNvSpPr>
          <p:nvPr/>
        </p:nvSpPr>
        <p:spPr>
          <a:xfrm>
            <a:off x="1913559"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66DFD6D5-E408-2244-9DA8-04768F6B8F06}"/>
              </a:ext>
            </a:extLst>
          </p:cNvPr>
          <p:cNvSpPr>
            <a:spLocks noChangeAspect="1"/>
          </p:cNvSpPr>
          <p:nvPr/>
        </p:nvSpPr>
        <p:spPr>
          <a:xfrm>
            <a:off x="1009412"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EA2F3C31-2619-8A47-ABA8-DA6955167F81}"/>
              </a:ext>
            </a:extLst>
          </p:cNvPr>
          <p:cNvSpPr/>
          <p:nvPr/>
        </p:nvSpPr>
        <p:spPr>
          <a:xfrm>
            <a:off x="275726"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9C2A9DF5-C1E8-DE4E-A788-7B7859A9A315}"/>
              </a:ext>
            </a:extLst>
          </p:cNvPr>
          <p:cNvSpPr>
            <a:spLocks noChangeAspect="1"/>
          </p:cNvSpPr>
          <p:nvPr/>
        </p:nvSpPr>
        <p:spPr>
          <a:xfrm>
            <a:off x="2573514" y="3661924"/>
            <a:ext cx="454055" cy="484447"/>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Oval 92">
            <a:extLst>
              <a:ext uri="{FF2B5EF4-FFF2-40B4-BE49-F238E27FC236}">
                <a16:creationId xmlns:a16="http://schemas.microsoft.com/office/drawing/2014/main" id="{6009FB80-E6CA-9A44-9D60-6A665E6FBF0E}"/>
              </a:ext>
            </a:extLst>
          </p:cNvPr>
          <p:cNvSpPr>
            <a:spLocks noChangeAspect="1"/>
          </p:cNvSpPr>
          <p:nvPr/>
        </p:nvSpPr>
        <p:spPr>
          <a:xfrm>
            <a:off x="4137074"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93">
            <a:extLst>
              <a:ext uri="{FF2B5EF4-FFF2-40B4-BE49-F238E27FC236}">
                <a16:creationId xmlns:a16="http://schemas.microsoft.com/office/drawing/2014/main" id="{9049C72D-9C5C-D742-8BDE-EE2AAF9F33FA}"/>
              </a:ext>
            </a:extLst>
          </p:cNvPr>
          <p:cNvSpPr>
            <a:spLocks noChangeAspect="1"/>
          </p:cNvSpPr>
          <p:nvPr/>
        </p:nvSpPr>
        <p:spPr>
          <a:xfrm>
            <a:off x="3232927"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5" name="Straight Arrow Connector 94">
            <a:extLst>
              <a:ext uri="{FF2B5EF4-FFF2-40B4-BE49-F238E27FC236}">
                <a16:creationId xmlns:a16="http://schemas.microsoft.com/office/drawing/2014/main" id="{B839D2F1-2E84-284E-B00A-E7663CE554D3}"/>
              </a:ext>
            </a:extLst>
          </p:cNvPr>
          <p:cNvCxnSpPr>
            <a:cxnSpLocks/>
          </p:cNvCxnSpPr>
          <p:nvPr/>
        </p:nvCxnSpPr>
        <p:spPr>
          <a:xfrm flipV="1">
            <a:off x="3128560" y="3869543"/>
            <a:ext cx="910478" cy="8017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251974A-8002-8E43-8B2E-2D0BD6427DA1}"/>
              </a:ext>
            </a:extLst>
          </p:cNvPr>
          <p:cNvCxnSpPr>
            <a:cxnSpLocks/>
          </p:cNvCxnSpPr>
          <p:nvPr/>
        </p:nvCxnSpPr>
        <p:spPr>
          <a:xfrm>
            <a:off x="3450288" y="3182055"/>
            <a:ext cx="686785" cy="52935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25DB758D-6AA9-1F4B-A6EA-774F69459355}"/>
              </a:ext>
            </a:extLst>
          </p:cNvPr>
          <p:cNvSpPr/>
          <p:nvPr/>
        </p:nvSpPr>
        <p:spPr>
          <a:xfrm>
            <a:off x="2451115"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ight Arrow 98">
            <a:extLst>
              <a:ext uri="{FF2B5EF4-FFF2-40B4-BE49-F238E27FC236}">
                <a16:creationId xmlns:a16="http://schemas.microsoft.com/office/drawing/2014/main" id="{D5DDF84B-A482-BE46-B97C-4F70465446B7}"/>
              </a:ext>
            </a:extLst>
          </p:cNvPr>
          <p:cNvSpPr/>
          <p:nvPr/>
        </p:nvSpPr>
        <p:spPr>
          <a:xfrm rot="18341681">
            <a:off x="2859030" y="3263940"/>
            <a:ext cx="506975" cy="3642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100">
            <a:extLst>
              <a:ext uri="{FF2B5EF4-FFF2-40B4-BE49-F238E27FC236}">
                <a16:creationId xmlns:a16="http://schemas.microsoft.com/office/drawing/2014/main" id="{36DA1EFC-407D-E741-A5F4-D57AC9DCCB6A}"/>
              </a:ext>
            </a:extLst>
          </p:cNvPr>
          <p:cNvSpPr>
            <a:spLocks noChangeAspect="1"/>
          </p:cNvSpPr>
          <p:nvPr/>
        </p:nvSpPr>
        <p:spPr>
          <a:xfrm>
            <a:off x="4720585" y="3661924"/>
            <a:ext cx="454055" cy="484447"/>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Oval 102">
            <a:extLst>
              <a:ext uri="{FF2B5EF4-FFF2-40B4-BE49-F238E27FC236}">
                <a16:creationId xmlns:a16="http://schemas.microsoft.com/office/drawing/2014/main" id="{AEE8200C-5498-D94C-BCB3-8D9BFCAE000B}"/>
              </a:ext>
            </a:extLst>
          </p:cNvPr>
          <p:cNvSpPr>
            <a:spLocks noChangeAspect="1"/>
          </p:cNvSpPr>
          <p:nvPr/>
        </p:nvSpPr>
        <p:spPr>
          <a:xfrm flipH="1">
            <a:off x="5403258" y="2841802"/>
            <a:ext cx="503766" cy="503521"/>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105">
            <a:extLst>
              <a:ext uri="{FF2B5EF4-FFF2-40B4-BE49-F238E27FC236}">
                <a16:creationId xmlns:a16="http://schemas.microsoft.com/office/drawing/2014/main" id="{1040C2B7-92AA-AD4D-98E8-6DA1220EC6A8}"/>
              </a:ext>
            </a:extLst>
          </p:cNvPr>
          <p:cNvSpPr/>
          <p:nvPr/>
        </p:nvSpPr>
        <p:spPr>
          <a:xfrm>
            <a:off x="4646312"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ight Arrow 109">
            <a:extLst>
              <a:ext uri="{FF2B5EF4-FFF2-40B4-BE49-F238E27FC236}">
                <a16:creationId xmlns:a16="http://schemas.microsoft.com/office/drawing/2014/main" id="{0EB66820-6646-6545-9DC9-F7783878E9E3}"/>
              </a:ext>
            </a:extLst>
          </p:cNvPr>
          <p:cNvSpPr/>
          <p:nvPr/>
        </p:nvSpPr>
        <p:spPr>
          <a:xfrm rot="2818957" flipV="1">
            <a:off x="5849225" y="3344820"/>
            <a:ext cx="542554" cy="386328"/>
          </a:xfrm>
          <a:prstGeom prst="rightArrow">
            <a:avLst/>
          </a:prstGeom>
          <a:solidFill>
            <a:srgbClr val="C00000">
              <a:alpha val="50000"/>
            </a:srgb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TextBox 143">
            <a:extLst>
              <a:ext uri="{FF2B5EF4-FFF2-40B4-BE49-F238E27FC236}">
                <a16:creationId xmlns:a16="http://schemas.microsoft.com/office/drawing/2014/main" id="{3D557B81-D256-714A-B63E-862C42A07AAF}"/>
              </a:ext>
            </a:extLst>
          </p:cNvPr>
          <p:cNvSpPr txBox="1"/>
          <p:nvPr/>
        </p:nvSpPr>
        <p:spPr>
          <a:xfrm>
            <a:off x="581782" y="2261260"/>
            <a:ext cx="5325242" cy="461665"/>
          </a:xfrm>
          <a:prstGeom prst="rect">
            <a:avLst/>
          </a:prstGeom>
          <a:noFill/>
        </p:spPr>
        <p:txBody>
          <a:bodyPr wrap="square" rtlCol="0">
            <a:spAutoFit/>
          </a:bodyPr>
          <a:lstStyle/>
          <a:p>
            <a:r>
              <a:rPr lang="en-US" sz="2400" dirty="0"/>
              <a:t>Higher order interactions on species 3</a:t>
            </a:r>
          </a:p>
        </p:txBody>
      </p:sp>
      <p:sp>
        <p:nvSpPr>
          <p:cNvPr id="31" name="Oval 30">
            <a:extLst>
              <a:ext uri="{FF2B5EF4-FFF2-40B4-BE49-F238E27FC236}">
                <a16:creationId xmlns:a16="http://schemas.microsoft.com/office/drawing/2014/main" id="{35A43B26-9A30-B747-9392-FFD615007317}"/>
              </a:ext>
            </a:extLst>
          </p:cNvPr>
          <p:cNvSpPr>
            <a:spLocks noChangeAspect="1"/>
          </p:cNvSpPr>
          <p:nvPr/>
        </p:nvSpPr>
        <p:spPr>
          <a:xfrm>
            <a:off x="6337730" y="3763317"/>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407448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pic>
        <p:nvPicPr>
          <p:cNvPr id="55" name="Content Placeholder 7">
            <a:extLst>
              <a:ext uri="{FF2B5EF4-FFF2-40B4-BE49-F238E27FC236}">
                <a16:creationId xmlns:a16="http://schemas.microsoft.com/office/drawing/2014/main" id="{81321418-0BFF-9E4C-BBA9-41FD20BFE301}"/>
              </a:ext>
            </a:extLst>
          </p:cNvPr>
          <p:cNvPicPr>
            <a:picLocks noChangeAspect="1"/>
          </p:cNvPicPr>
          <p:nvPr/>
        </p:nvPicPr>
        <p:blipFill rotWithShape="1">
          <a:blip r:embed="rId3"/>
          <a:srcRect l="16600" t="51694" r="36958" b="9498"/>
          <a:stretch/>
        </p:blipFill>
        <p:spPr>
          <a:xfrm>
            <a:off x="6760261" y="412225"/>
            <a:ext cx="2143486" cy="1231364"/>
          </a:xfrm>
          <a:prstGeom prst="rect">
            <a:avLst/>
          </a:prstGeom>
          <a:ln>
            <a:solidFill>
              <a:schemeClr val="tx1"/>
            </a:solidFill>
          </a:ln>
        </p:spPr>
      </p:pic>
      <p:sp>
        <p:nvSpPr>
          <p:cNvPr id="10" name="TextBox 9">
            <a:extLst>
              <a:ext uri="{FF2B5EF4-FFF2-40B4-BE49-F238E27FC236}">
                <a16:creationId xmlns:a16="http://schemas.microsoft.com/office/drawing/2014/main" id="{8026AC28-F21E-0442-9C47-D1E3BFC84EF9}"/>
              </a:ext>
            </a:extLst>
          </p:cNvPr>
          <p:cNvSpPr txBox="1"/>
          <p:nvPr/>
        </p:nvSpPr>
        <p:spPr>
          <a:xfrm>
            <a:off x="297119" y="3738933"/>
            <a:ext cx="181908" cy="116943"/>
          </a:xfrm>
          <a:prstGeom prst="rect">
            <a:avLst/>
          </a:prstGeom>
          <a:noFill/>
        </p:spPr>
        <p:txBody>
          <a:bodyPr wrap="square" rtlCol="0">
            <a:spAutoFit/>
          </a:bodyPr>
          <a:lstStyle/>
          <a:p>
            <a:r>
              <a:rPr lang="en-US" sz="2400" dirty="0"/>
              <a:t>1</a:t>
            </a:r>
          </a:p>
        </p:txBody>
      </p:sp>
      <p:sp>
        <p:nvSpPr>
          <p:cNvPr id="11" name="TextBox 10">
            <a:extLst>
              <a:ext uri="{FF2B5EF4-FFF2-40B4-BE49-F238E27FC236}">
                <a16:creationId xmlns:a16="http://schemas.microsoft.com/office/drawing/2014/main" id="{AC0E019F-484C-6142-9180-DDE74C78E0DF}"/>
              </a:ext>
            </a:extLst>
          </p:cNvPr>
          <p:cNvSpPr txBox="1"/>
          <p:nvPr/>
        </p:nvSpPr>
        <p:spPr>
          <a:xfrm>
            <a:off x="1226773" y="2822242"/>
            <a:ext cx="181908" cy="116943"/>
          </a:xfrm>
          <a:prstGeom prst="rect">
            <a:avLst/>
          </a:prstGeom>
          <a:noFill/>
        </p:spPr>
        <p:txBody>
          <a:bodyPr wrap="square" rtlCol="0">
            <a:spAutoFit/>
          </a:bodyPr>
          <a:lstStyle/>
          <a:p>
            <a:r>
              <a:rPr lang="en-US" sz="2400" dirty="0"/>
              <a:t>2</a:t>
            </a:r>
          </a:p>
        </p:txBody>
      </p:sp>
      <p:sp>
        <p:nvSpPr>
          <p:cNvPr id="12" name="TextBox 11">
            <a:extLst>
              <a:ext uri="{FF2B5EF4-FFF2-40B4-BE49-F238E27FC236}">
                <a16:creationId xmlns:a16="http://schemas.microsoft.com/office/drawing/2014/main" id="{0C92CCBE-F7CB-EF43-8AAB-23169B04FCAD}"/>
              </a:ext>
            </a:extLst>
          </p:cNvPr>
          <p:cNvSpPr txBox="1"/>
          <p:nvPr/>
        </p:nvSpPr>
        <p:spPr>
          <a:xfrm>
            <a:off x="1907991" y="3887655"/>
            <a:ext cx="181908" cy="116943"/>
          </a:xfrm>
          <a:prstGeom prst="rect">
            <a:avLst/>
          </a:prstGeom>
          <a:noFill/>
        </p:spPr>
        <p:txBody>
          <a:bodyPr wrap="square" rtlCol="0">
            <a:spAutoFit/>
          </a:bodyPr>
          <a:lstStyle/>
          <a:p>
            <a:r>
              <a:rPr lang="en-US" sz="2400" dirty="0"/>
              <a:t>3</a:t>
            </a:r>
          </a:p>
        </p:txBody>
      </p:sp>
      <p:sp>
        <p:nvSpPr>
          <p:cNvPr id="7" name="Oval 6">
            <a:extLst>
              <a:ext uri="{FF2B5EF4-FFF2-40B4-BE49-F238E27FC236}">
                <a16:creationId xmlns:a16="http://schemas.microsoft.com/office/drawing/2014/main" id="{A7319107-F47D-6C47-B37D-654C522F6A43}"/>
              </a:ext>
            </a:extLst>
          </p:cNvPr>
          <p:cNvSpPr>
            <a:spLocks noChangeAspect="1"/>
          </p:cNvSpPr>
          <p:nvPr/>
        </p:nvSpPr>
        <p:spPr>
          <a:xfrm>
            <a:off x="581782" y="3806303"/>
            <a:ext cx="206230" cy="22003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E4711B7-4526-544F-9541-77CCC84174EA}"/>
              </a:ext>
            </a:extLst>
          </p:cNvPr>
          <p:cNvSpPr>
            <a:spLocks noChangeAspect="1"/>
          </p:cNvSpPr>
          <p:nvPr/>
        </p:nvSpPr>
        <p:spPr>
          <a:xfrm>
            <a:off x="1913559"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66DFD6D5-E408-2244-9DA8-04768F6B8F06}"/>
              </a:ext>
            </a:extLst>
          </p:cNvPr>
          <p:cNvSpPr>
            <a:spLocks noChangeAspect="1"/>
          </p:cNvSpPr>
          <p:nvPr/>
        </p:nvSpPr>
        <p:spPr>
          <a:xfrm>
            <a:off x="1009412"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EA2F3C31-2619-8A47-ABA8-DA6955167F81}"/>
              </a:ext>
            </a:extLst>
          </p:cNvPr>
          <p:cNvSpPr/>
          <p:nvPr/>
        </p:nvSpPr>
        <p:spPr>
          <a:xfrm>
            <a:off x="275726"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9C2A9DF5-C1E8-DE4E-A788-7B7859A9A315}"/>
              </a:ext>
            </a:extLst>
          </p:cNvPr>
          <p:cNvSpPr>
            <a:spLocks noChangeAspect="1"/>
          </p:cNvSpPr>
          <p:nvPr/>
        </p:nvSpPr>
        <p:spPr>
          <a:xfrm>
            <a:off x="2573514" y="3661924"/>
            <a:ext cx="454055" cy="484447"/>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Oval 92">
            <a:extLst>
              <a:ext uri="{FF2B5EF4-FFF2-40B4-BE49-F238E27FC236}">
                <a16:creationId xmlns:a16="http://schemas.microsoft.com/office/drawing/2014/main" id="{6009FB80-E6CA-9A44-9D60-6A665E6FBF0E}"/>
              </a:ext>
            </a:extLst>
          </p:cNvPr>
          <p:cNvSpPr>
            <a:spLocks noChangeAspect="1"/>
          </p:cNvSpPr>
          <p:nvPr/>
        </p:nvSpPr>
        <p:spPr>
          <a:xfrm>
            <a:off x="4137074"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93">
            <a:extLst>
              <a:ext uri="{FF2B5EF4-FFF2-40B4-BE49-F238E27FC236}">
                <a16:creationId xmlns:a16="http://schemas.microsoft.com/office/drawing/2014/main" id="{9049C72D-9C5C-D742-8BDE-EE2AAF9F33FA}"/>
              </a:ext>
            </a:extLst>
          </p:cNvPr>
          <p:cNvSpPr>
            <a:spLocks noChangeAspect="1"/>
          </p:cNvSpPr>
          <p:nvPr/>
        </p:nvSpPr>
        <p:spPr>
          <a:xfrm>
            <a:off x="3232927"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5" name="Straight Arrow Connector 94">
            <a:extLst>
              <a:ext uri="{FF2B5EF4-FFF2-40B4-BE49-F238E27FC236}">
                <a16:creationId xmlns:a16="http://schemas.microsoft.com/office/drawing/2014/main" id="{B839D2F1-2E84-284E-B00A-E7663CE554D3}"/>
              </a:ext>
            </a:extLst>
          </p:cNvPr>
          <p:cNvCxnSpPr>
            <a:cxnSpLocks/>
          </p:cNvCxnSpPr>
          <p:nvPr/>
        </p:nvCxnSpPr>
        <p:spPr>
          <a:xfrm flipV="1">
            <a:off x="3128560" y="3869543"/>
            <a:ext cx="910478" cy="8017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251974A-8002-8E43-8B2E-2D0BD6427DA1}"/>
              </a:ext>
            </a:extLst>
          </p:cNvPr>
          <p:cNvCxnSpPr>
            <a:cxnSpLocks/>
          </p:cNvCxnSpPr>
          <p:nvPr/>
        </p:nvCxnSpPr>
        <p:spPr>
          <a:xfrm>
            <a:off x="3450288" y="3182055"/>
            <a:ext cx="686785" cy="52935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25DB758D-6AA9-1F4B-A6EA-774F69459355}"/>
              </a:ext>
            </a:extLst>
          </p:cNvPr>
          <p:cNvSpPr/>
          <p:nvPr/>
        </p:nvSpPr>
        <p:spPr>
          <a:xfrm>
            <a:off x="2451115"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ight Arrow 98">
            <a:extLst>
              <a:ext uri="{FF2B5EF4-FFF2-40B4-BE49-F238E27FC236}">
                <a16:creationId xmlns:a16="http://schemas.microsoft.com/office/drawing/2014/main" id="{D5DDF84B-A482-BE46-B97C-4F70465446B7}"/>
              </a:ext>
            </a:extLst>
          </p:cNvPr>
          <p:cNvSpPr/>
          <p:nvPr/>
        </p:nvSpPr>
        <p:spPr>
          <a:xfrm rot="18341681">
            <a:off x="2859030" y="3263940"/>
            <a:ext cx="506975" cy="3642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100">
            <a:extLst>
              <a:ext uri="{FF2B5EF4-FFF2-40B4-BE49-F238E27FC236}">
                <a16:creationId xmlns:a16="http://schemas.microsoft.com/office/drawing/2014/main" id="{36DA1EFC-407D-E741-A5F4-D57AC9DCCB6A}"/>
              </a:ext>
            </a:extLst>
          </p:cNvPr>
          <p:cNvSpPr>
            <a:spLocks noChangeAspect="1"/>
          </p:cNvSpPr>
          <p:nvPr/>
        </p:nvSpPr>
        <p:spPr>
          <a:xfrm>
            <a:off x="4720585" y="3661924"/>
            <a:ext cx="454055" cy="484447"/>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Oval 102">
            <a:extLst>
              <a:ext uri="{FF2B5EF4-FFF2-40B4-BE49-F238E27FC236}">
                <a16:creationId xmlns:a16="http://schemas.microsoft.com/office/drawing/2014/main" id="{AEE8200C-5498-D94C-BCB3-8D9BFCAE000B}"/>
              </a:ext>
            </a:extLst>
          </p:cNvPr>
          <p:cNvSpPr>
            <a:spLocks noChangeAspect="1"/>
          </p:cNvSpPr>
          <p:nvPr/>
        </p:nvSpPr>
        <p:spPr>
          <a:xfrm flipH="1">
            <a:off x="5403258" y="2841802"/>
            <a:ext cx="503766" cy="503521"/>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105">
            <a:extLst>
              <a:ext uri="{FF2B5EF4-FFF2-40B4-BE49-F238E27FC236}">
                <a16:creationId xmlns:a16="http://schemas.microsoft.com/office/drawing/2014/main" id="{1040C2B7-92AA-AD4D-98E8-6DA1220EC6A8}"/>
              </a:ext>
            </a:extLst>
          </p:cNvPr>
          <p:cNvSpPr/>
          <p:nvPr/>
        </p:nvSpPr>
        <p:spPr>
          <a:xfrm>
            <a:off x="4646312"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9" name="Oval 108">
            <a:extLst>
              <a:ext uri="{FF2B5EF4-FFF2-40B4-BE49-F238E27FC236}">
                <a16:creationId xmlns:a16="http://schemas.microsoft.com/office/drawing/2014/main" id="{D099BB75-0E63-DC4D-89BE-E329D68B36EC}"/>
              </a:ext>
            </a:extLst>
          </p:cNvPr>
          <p:cNvSpPr>
            <a:spLocks noChangeAspect="1"/>
          </p:cNvSpPr>
          <p:nvPr/>
        </p:nvSpPr>
        <p:spPr>
          <a:xfrm>
            <a:off x="6337730" y="3763317"/>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ight Arrow 109">
            <a:extLst>
              <a:ext uri="{FF2B5EF4-FFF2-40B4-BE49-F238E27FC236}">
                <a16:creationId xmlns:a16="http://schemas.microsoft.com/office/drawing/2014/main" id="{0EB66820-6646-6545-9DC9-F7783878E9E3}"/>
              </a:ext>
            </a:extLst>
          </p:cNvPr>
          <p:cNvSpPr/>
          <p:nvPr/>
        </p:nvSpPr>
        <p:spPr>
          <a:xfrm rot="2818957" flipV="1">
            <a:off x="5849225" y="3344820"/>
            <a:ext cx="542554" cy="386328"/>
          </a:xfrm>
          <a:prstGeom prst="rightArrow">
            <a:avLst/>
          </a:prstGeom>
          <a:solidFill>
            <a:srgbClr val="C00000">
              <a:alpha val="50000"/>
            </a:srgb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Oval 111">
            <a:extLst>
              <a:ext uri="{FF2B5EF4-FFF2-40B4-BE49-F238E27FC236}">
                <a16:creationId xmlns:a16="http://schemas.microsoft.com/office/drawing/2014/main" id="{3E9091DA-00FB-764D-A6CA-C99E18588EF8}"/>
              </a:ext>
            </a:extLst>
          </p:cNvPr>
          <p:cNvSpPr>
            <a:spLocks noChangeAspect="1"/>
          </p:cNvSpPr>
          <p:nvPr/>
        </p:nvSpPr>
        <p:spPr>
          <a:xfrm>
            <a:off x="6914942" y="3654628"/>
            <a:ext cx="454055" cy="484447"/>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Oval 112">
            <a:extLst>
              <a:ext uri="{FF2B5EF4-FFF2-40B4-BE49-F238E27FC236}">
                <a16:creationId xmlns:a16="http://schemas.microsoft.com/office/drawing/2014/main" id="{F54D71F2-BAFB-F149-AD5E-9D1D02F9873A}"/>
              </a:ext>
            </a:extLst>
          </p:cNvPr>
          <p:cNvSpPr>
            <a:spLocks noChangeAspect="1"/>
          </p:cNvSpPr>
          <p:nvPr/>
        </p:nvSpPr>
        <p:spPr>
          <a:xfrm flipH="1">
            <a:off x="7597615" y="2834506"/>
            <a:ext cx="503766" cy="503521"/>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Rectangle 113">
            <a:extLst>
              <a:ext uri="{FF2B5EF4-FFF2-40B4-BE49-F238E27FC236}">
                <a16:creationId xmlns:a16="http://schemas.microsoft.com/office/drawing/2014/main" id="{A8FEE8A6-E595-D448-AC50-B58A1DCED048}"/>
              </a:ext>
            </a:extLst>
          </p:cNvPr>
          <p:cNvSpPr/>
          <p:nvPr/>
        </p:nvSpPr>
        <p:spPr>
          <a:xfrm>
            <a:off x="6840669" y="2794936"/>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Oval 114">
            <a:extLst>
              <a:ext uri="{FF2B5EF4-FFF2-40B4-BE49-F238E27FC236}">
                <a16:creationId xmlns:a16="http://schemas.microsoft.com/office/drawing/2014/main" id="{443A20C8-0F2A-9642-8922-D8A23A0077E1}"/>
              </a:ext>
            </a:extLst>
          </p:cNvPr>
          <p:cNvSpPr>
            <a:spLocks noChangeAspect="1"/>
          </p:cNvSpPr>
          <p:nvPr/>
        </p:nvSpPr>
        <p:spPr>
          <a:xfrm>
            <a:off x="8101381" y="3452180"/>
            <a:ext cx="667716" cy="712403"/>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TextBox 143">
            <a:extLst>
              <a:ext uri="{FF2B5EF4-FFF2-40B4-BE49-F238E27FC236}">
                <a16:creationId xmlns:a16="http://schemas.microsoft.com/office/drawing/2014/main" id="{3D557B81-D256-714A-B63E-862C42A07AAF}"/>
              </a:ext>
            </a:extLst>
          </p:cNvPr>
          <p:cNvSpPr txBox="1"/>
          <p:nvPr/>
        </p:nvSpPr>
        <p:spPr>
          <a:xfrm>
            <a:off x="581782" y="2261260"/>
            <a:ext cx="5325242" cy="461665"/>
          </a:xfrm>
          <a:prstGeom prst="rect">
            <a:avLst/>
          </a:prstGeom>
          <a:noFill/>
        </p:spPr>
        <p:txBody>
          <a:bodyPr wrap="square" rtlCol="0">
            <a:spAutoFit/>
          </a:bodyPr>
          <a:lstStyle/>
          <a:p>
            <a:r>
              <a:rPr lang="en-US" sz="2400" dirty="0"/>
              <a:t>Higher order interactions on species 3</a:t>
            </a:r>
          </a:p>
        </p:txBody>
      </p:sp>
    </p:spTree>
    <p:extLst>
      <p:ext uri="{BB962C8B-B14F-4D97-AF65-F5344CB8AC3E}">
        <p14:creationId xmlns:p14="http://schemas.microsoft.com/office/powerpoint/2010/main" val="3540375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624EA4-5227-B44E-BCD4-C26F47CCEEDB}"/>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32486619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57EA-F442-E649-9EDB-AA57928A713C}"/>
              </a:ext>
            </a:extLst>
          </p:cNvPr>
          <p:cNvSpPr>
            <a:spLocks noGrp="1"/>
          </p:cNvSpPr>
          <p:nvPr>
            <p:ph type="title"/>
          </p:nvPr>
        </p:nvSpPr>
        <p:spPr/>
        <p:txBody>
          <a:bodyPr>
            <a:normAutofit/>
          </a:bodyPr>
          <a:lstStyle/>
          <a:p>
            <a:r>
              <a:rPr lang="en-US" dirty="0"/>
              <a:t>What causes higher order interactions?</a:t>
            </a:r>
          </a:p>
        </p:txBody>
      </p:sp>
      <p:pic>
        <p:nvPicPr>
          <p:cNvPr id="55" name="Content Placeholder 7">
            <a:extLst>
              <a:ext uri="{FF2B5EF4-FFF2-40B4-BE49-F238E27FC236}">
                <a16:creationId xmlns:a16="http://schemas.microsoft.com/office/drawing/2014/main" id="{81321418-0BFF-9E4C-BBA9-41FD20BFE301}"/>
              </a:ext>
            </a:extLst>
          </p:cNvPr>
          <p:cNvPicPr>
            <a:picLocks noChangeAspect="1"/>
          </p:cNvPicPr>
          <p:nvPr/>
        </p:nvPicPr>
        <p:blipFill rotWithShape="1">
          <a:blip r:embed="rId3"/>
          <a:srcRect l="16600" t="51694" r="36958" b="9498"/>
          <a:stretch/>
        </p:blipFill>
        <p:spPr>
          <a:xfrm>
            <a:off x="6760261" y="412225"/>
            <a:ext cx="2143486" cy="1231364"/>
          </a:xfrm>
          <a:prstGeom prst="rect">
            <a:avLst/>
          </a:prstGeom>
          <a:ln>
            <a:solidFill>
              <a:schemeClr val="tx1"/>
            </a:solidFill>
          </a:ln>
        </p:spPr>
      </p:pic>
      <p:sp>
        <p:nvSpPr>
          <p:cNvPr id="10" name="TextBox 9">
            <a:extLst>
              <a:ext uri="{FF2B5EF4-FFF2-40B4-BE49-F238E27FC236}">
                <a16:creationId xmlns:a16="http://schemas.microsoft.com/office/drawing/2014/main" id="{8026AC28-F21E-0442-9C47-D1E3BFC84EF9}"/>
              </a:ext>
            </a:extLst>
          </p:cNvPr>
          <p:cNvSpPr txBox="1"/>
          <p:nvPr/>
        </p:nvSpPr>
        <p:spPr>
          <a:xfrm>
            <a:off x="297119" y="3738933"/>
            <a:ext cx="181908" cy="116943"/>
          </a:xfrm>
          <a:prstGeom prst="rect">
            <a:avLst/>
          </a:prstGeom>
          <a:noFill/>
        </p:spPr>
        <p:txBody>
          <a:bodyPr wrap="square" rtlCol="0">
            <a:spAutoFit/>
          </a:bodyPr>
          <a:lstStyle/>
          <a:p>
            <a:r>
              <a:rPr lang="en-US" sz="2400" dirty="0"/>
              <a:t>1</a:t>
            </a:r>
          </a:p>
        </p:txBody>
      </p:sp>
      <p:sp>
        <p:nvSpPr>
          <p:cNvPr id="11" name="TextBox 10">
            <a:extLst>
              <a:ext uri="{FF2B5EF4-FFF2-40B4-BE49-F238E27FC236}">
                <a16:creationId xmlns:a16="http://schemas.microsoft.com/office/drawing/2014/main" id="{AC0E019F-484C-6142-9180-DDE74C78E0DF}"/>
              </a:ext>
            </a:extLst>
          </p:cNvPr>
          <p:cNvSpPr txBox="1"/>
          <p:nvPr/>
        </p:nvSpPr>
        <p:spPr>
          <a:xfrm>
            <a:off x="1226773" y="2822242"/>
            <a:ext cx="181908" cy="116943"/>
          </a:xfrm>
          <a:prstGeom prst="rect">
            <a:avLst/>
          </a:prstGeom>
          <a:noFill/>
        </p:spPr>
        <p:txBody>
          <a:bodyPr wrap="square" rtlCol="0">
            <a:spAutoFit/>
          </a:bodyPr>
          <a:lstStyle/>
          <a:p>
            <a:r>
              <a:rPr lang="en-US" sz="2400" dirty="0"/>
              <a:t>2</a:t>
            </a:r>
          </a:p>
        </p:txBody>
      </p:sp>
      <p:sp>
        <p:nvSpPr>
          <p:cNvPr id="12" name="TextBox 11">
            <a:extLst>
              <a:ext uri="{FF2B5EF4-FFF2-40B4-BE49-F238E27FC236}">
                <a16:creationId xmlns:a16="http://schemas.microsoft.com/office/drawing/2014/main" id="{0C92CCBE-F7CB-EF43-8AAB-23169B04FCAD}"/>
              </a:ext>
            </a:extLst>
          </p:cNvPr>
          <p:cNvSpPr txBox="1"/>
          <p:nvPr/>
        </p:nvSpPr>
        <p:spPr>
          <a:xfrm>
            <a:off x="1907991" y="3887655"/>
            <a:ext cx="181908" cy="116943"/>
          </a:xfrm>
          <a:prstGeom prst="rect">
            <a:avLst/>
          </a:prstGeom>
          <a:noFill/>
        </p:spPr>
        <p:txBody>
          <a:bodyPr wrap="square" rtlCol="0">
            <a:spAutoFit/>
          </a:bodyPr>
          <a:lstStyle/>
          <a:p>
            <a:r>
              <a:rPr lang="en-US" sz="2400" dirty="0"/>
              <a:t>3</a:t>
            </a:r>
          </a:p>
        </p:txBody>
      </p:sp>
      <p:sp>
        <p:nvSpPr>
          <p:cNvPr id="7" name="Oval 6">
            <a:extLst>
              <a:ext uri="{FF2B5EF4-FFF2-40B4-BE49-F238E27FC236}">
                <a16:creationId xmlns:a16="http://schemas.microsoft.com/office/drawing/2014/main" id="{A7319107-F47D-6C47-B37D-654C522F6A43}"/>
              </a:ext>
            </a:extLst>
          </p:cNvPr>
          <p:cNvSpPr>
            <a:spLocks noChangeAspect="1"/>
          </p:cNvSpPr>
          <p:nvPr/>
        </p:nvSpPr>
        <p:spPr>
          <a:xfrm>
            <a:off x="581782" y="3806303"/>
            <a:ext cx="206230" cy="22003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5E4711B7-4526-544F-9541-77CCC84174EA}"/>
              </a:ext>
            </a:extLst>
          </p:cNvPr>
          <p:cNvSpPr>
            <a:spLocks noChangeAspect="1"/>
          </p:cNvSpPr>
          <p:nvPr/>
        </p:nvSpPr>
        <p:spPr>
          <a:xfrm>
            <a:off x="1913559"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66DFD6D5-E408-2244-9DA8-04768F6B8F06}"/>
              </a:ext>
            </a:extLst>
          </p:cNvPr>
          <p:cNvSpPr>
            <a:spLocks noChangeAspect="1"/>
          </p:cNvSpPr>
          <p:nvPr/>
        </p:nvSpPr>
        <p:spPr>
          <a:xfrm>
            <a:off x="1009412"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EA2F3C31-2619-8A47-ABA8-DA6955167F81}"/>
              </a:ext>
            </a:extLst>
          </p:cNvPr>
          <p:cNvSpPr/>
          <p:nvPr/>
        </p:nvSpPr>
        <p:spPr>
          <a:xfrm>
            <a:off x="275726"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91">
            <a:extLst>
              <a:ext uri="{FF2B5EF4-FFF2-40B4-BE49-F238E27FC236}">
                <a16:creationId xmlns:a16="http://schemas.microsoft.com/office/drawing/2014/main" id="{9C2A9DF5-C1E8-DE4E-A788-7B7859A9A315}"/>
              </a:ext>
            </a:extLst>
          </p:cNvPr>
          <p:cNvSpPr>
            <a:spLocks noChangeAspect="1"/>
          </p:cNvSpPr>
          <p:nvPr/>
        </p:nvSpPr>
        <p:spPr>
          <a:xfrm>
            <a:off x="2573514" y="3661924"/>
            <a:ext cx="454055" cy="484447"/>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Oval 92">
            <a:extLst>
              <a:ext uri="{FF2B5EF4-FFF2-40B4-BE49-F238E27FC236}">
                <a16:creationId xmlns:a16="http://schemas.microsoft.com/office/drawing/2014/main" id="{6009FB80-E6CA-9A44-9D60-6A665E6FBF0E}"/>
              </a:ext>
            </a:extLst>
          </p:cNvPr>
          <p:cNvSpPr>
            <a:spLocks noChangeAspect="1"/>
          </p:cNvSpPr>
          <p:nvPr/>
        </p:nvSpPr>
        <p:spPr>
          <a:xfrm>
            <a:off x="4137074" y="3738933"/>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93">
            <a:extLst>
              <a:ext uri="{FF2B5EF4-FFF2-40B4-BE49-F238E27FC236}">
                <a16:creationId xmlns:a16="http://schemas.microsoft.com/office/drawing/2014/main" id="{9049C72D-9C5C-D742-8BDE-EE2AAF9F33FA}"/>
              </a:ext>
            </a:extLst>
          </p:cNvPr>
          <p:cNvSpPr>
            <a:spLocks noChangeAspect="1"/>
          </p:cNvSpPr>
          <p:nvPr/>
        </p:nvSpPr>
        <p:spPr>
          <a:xfrm>
            <a:off x="3232927" y="2972511"/>
            <a:ext cx="197749" cy="210984"/>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5" name="Straight Arrow Connector 94">
            <a:extLst>
              <a:ext uri="{FF2B5EF4-FFF2-40B4-BE49-F238E27FC236}">
                <a16:creationId xmlns:a16="http://schemas.microsoft.com/office/drawing/2014/main" id="{B839D2F1-2E84-284E-B00A-E7663CE554D3}"/>
              </a:ext>
            </a:extLst>
          </p:cNvPr>
          <p:cNvCxnSpPr>
            <a:cxnSpLocks/>
          </p:cNvCxnSpPr>
          <p:nvPr/>
        </p:nvCxnSpPr>
        <p:spPr>
          <a:xfrm flipV="1">
            <a:off x="3128560" y="3869543"/>
            <a:ext cx="910478" cy="8017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251974A-8002-8E43-8B2E-2D0BD6427DA1}"/>
              </a:ext>
            </a:extLst>
          </p:cNvPr>
          <p:cNvCxnSpPr>
            <a:cxnSpLocks/>
          </p:cNvCxnSpPr>
          <p:nvPr/>
        </p:nvCxnSpPr>
        <p:spPr>
          <a:xfrm>
            <a:off x="3450288" y="3182055"/>
            <a:ext cx="686785" cy="52935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25DB758D-6AA9-1F4B-A6EA-774F69459355}"/>
              </a:ext>
            </a:extLst>
          </p:cNvPr>
          <p:cNvSpPr/>
          <p:nvPr/>
        </p:nvSpPr>
        <p:spPr>
          <a:xfrm>
            <a:off x="2451115"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ight Arrow 98">
            <a:extLst>
              <a:ext uri="{FF2B5EF4-FFF2-40B4-BE49-F238E27FC236}">
                <a16:creationId xmlns:a16="http://schemas.microsoft.com/office/drawing/2014/main" id="{D5DDF84B-A482-BE46-B97C-4F70465446B7}"/>
              </a:ext>
            </a:extLst>
          </p:cNvPr>
          <p:cNvSpPr/>
          <p:nvPr/>
        </p:nvSpPr>
        <p:spPr>
          <a:xfrm rot="18341681">
            <a:off x="2859030" y="3263940"/>
            <a:ext cx="506975" cy="36422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100">
            <a:extLst>
              <a:ext uri="{FF2B5EF4-FFF2-40B4-BE49-F238E27FC236}">
                <a16:creationId xmlns:a16="http://schemas.microsoft.com/office/drawing/2014/main" id="{36DA1EFC-407D-E741-A5F4-D57AC9DCCB6A}"/>
              </a:ext>
            </a:extLst>
          </p:cNvPr>
          <p:cNvSpPr>
            <a:spLocks noChangeAspect="1"/>
          </p:cNvSpPr>
          <p:nvPr/>
        </p:nvSpPr>
        <p:spPr>
          <a:xfrm>
            <a:off x="4720585" y="3661924"/>
            <a:ext cx="454055" cy="484447"/>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Oval 102">
            <a:extLst>
              <a:ext uri="{FF2B5EF4-FFF2-40B4-BE49-F238E27FC236}">
                <a16:creationId xmlns:a16="http://schemas.microsoft.com/office/drawing/2014/main" id="{AEE8200C-5498-D94C-BCB3-8D9BFCAE000B}"/>
              </a:ext>
            </a:extLst>
          </p:cNvPr>
          <p:cNvSpPr>
            <a:spLocks noChangeAspect="1"/>
          </p:cNvSpPr>
          <p:nvPr/>
        </p:nvSpPr>
        <p:spPr>
          <a:xfrm flipH="1">
            <a:off x="5403258" y="2841802"/>
            <a:ext cx="503766" cy="503521"/>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105">
            <a:extLst>
              <a:ext uri="{FF2B5EF4-FFF2-40B4-BE49-F238E27FC236}">
                <a16:creationId xmlns:a16="http://schemas.microsoft.com/office/drawing/2014/main" id="{1040C2B7-92AA-AD4D-98E8-6DA1220EC6A8}"/>
              </a:ext>
            </a:extLst>
          </p:cNvPr>
          <p:cNvSpPr/>
          <p:nvPr/>
        </p:nvSpPr>
        <p:spPr>
          <a:xfrm>
            <a:off x="4646312" y="2802232"/>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9" name="Oval 108">
            <a:extLst>
              <a:ext uri="{FF2B5EF4-FFF2-40B4-BE49-F238E27FC236}">
                <a16:creationId xmlns:a16="http://schemas.microsoft.com/office/drawing/2014/main" id="{D099BB75-0E63-DC4D-89BE-E329D68B36EC}"/>
              </a:ext>
            </a:extLst>
          </p:cNvPr>
          <p:cNvSpPr>
            <a:spLocks noChangeAspect="1"/>
          </p:cNvSpPr>
          <p:nvPr/>
        </p:nvSpPr>
        <p:spPr>
          <a:xfrm>
            <a:off x="6337730" y="3763317"/>
            <a:ext cx="188777" cy="201411"/>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ight Arrow 109">
            <a:extLst>
              <a:ext uri="{FF2B5EF4-FFF2-40B4-BE49-F238E27FC236}">
                <a16:creationId xmlns:a16="http://schemas.microsoft.com/office/drawing/2014/main" id="{0EB66820-6646-6545-9DC9-F7783878E9E3}"/>
              </a:ext>
            </a:extLst>
          </p:cNvPr>
          <p:cNvSpPr/>
          <p:nvPr/>
        </p:nvSpPr>
        <p:spPr>
          <a:xfrm rot="2818957" flipV="1">
            <a:off x="5849225" y="3344820"/>
            <a:ext cx="542554" cy="386328"/>
          </a:xfrm>
          <a:prstGeom prst="rightArrow">
            <a:avLst/>
          </a:prstGeom>
          <a:solidFill>
            <a:srgbClr val="C00000">
              <a:alpha val="50000"/>
            </a:srgbClr>
          </a:soli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Oval 111">
            <a:extLst>
              <a:ext uri="{FF2B5EF4-FFF2-40B4-BE49-F238E27FC236}">
                <a16:creationId xmlns:a16="http://schemas.microsoft.com/office/drawing/2014/main" id="{3E9091DA-00FB-764D-A6CA-C99E18588EF8}"/>
              </a:ext>
            </a:extLst>
          </p:cNvPr>
          <p:cNvSpPr>
            <a:spLocks noChangeAspect="1"/>
          </p:cNvSpPr>
          <p:nvPr/>
        </p:nvSpPr>
        <p:spPr>
          <a:xfrm>
            <a:off x="6914942" y="3654628"/>
            <a:ext cx="454055" cy="484447"/>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Oval 112">
            <a:extLst>
              <a:ext uri="{FF2B5EF4-FFF2-40B4-BE49-F238E27FC236}">
                <a16:creationId xmlns:a16="http://schemas.microsoft.com/office/drawing/2014/main" id="{F54D71F2-BAFB-F149-AD5E-9D1D02F9873A}"/>
              </a:ext>
            </a:extLst>
          </p:cNvPr>
          <p:cNvSpPr>
            <a:spLocks noChangeAspect="1"/>
          </p:cNvSpPr>
          <p:nvPr/>
        </p:nvSpPr>
        <p:spPr>
          <a:xfrm flipH="1">
            <a:off x="7597615" y="2834506"/>
            <a:ext cx="503766" cy="503521"/>
          </a:xfrm>
          <a:prstGeom prst="ellipse">
            <a:avLst/>
          </a:prstGeom>
          <a:no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Rectangle 113">
            <a:extLst>
              <a:ext uri="{FF2B5EF4-FFF2-40B4-BE49-F238E27FC236}">
                <a16:creationId xmlns:a16="http://schemas.microsoft.com/office/drawing/2014/main" id="{A8FEE8A6-E595-D448-AC50-B58A1DCED048}"/>
              </a:ext>
            </a:extLst>
          </p:cNvPr>
          <p:cNvSpPr/>
          <p:nvPr/>
        </p:nvSpPr>
        <p:spPr>
          <a:xfrm>
            <a:off x="6840669" y="2794936"/>
            <a:ext cx="2018295" cy="14885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Oval 114">
            <a:extLst>
              <a:ext uri="{FF2B5EF4-FFF2-40B4-BE49-F238E27FC236}">
                <a16:creationId xmlns:a16="http://schemas.microsoft.com/office/drawing/2014/main" id="{443A20C8-0F2A-9642-8922-D8A23A0077E1}"/>
              </a:ext>
            </a:extLst>
          </p:cNvPr>
          <p:cNvSpPr>
            <a:spLocks noChangeAspect="1"/>
          </p:cNvSpPr>
          <p:nvPr/>
        </p:nvSpPr>
        <p:spPr>
          <a:xfrm>
            <a:off x="8101381" y="3452180"/>
            <a:ext cx="667716" cy="712403"/>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TextBox 142">
            <a:extLst>
              <a:ext uri="{FF2B5EF4-FFF2-40B4-BE49-F238E27FC236}">
                <a16:creationId xmlns:a16="http://schemas.microsoft.com/office/drawing/2014/main" id="{D50E8676-E2D6-FE42-9B80-27F88F8C5596}"/>
              </a:ext>
            </a:extLst>
          </p:cNvPr>
          <p:cNvSpPr txBox="1"/>
          <p:nvPr/>
        </p:nvSpPr>
        <p:spPr>
          <a:xfrm>
            <a:off x="581782" y="2261260"/>
            <a:ext cx="5325242" cy="461665"/>
          </a:xfrm>
          <a:prstGeom prst="rect">
            <a:avLst/>
          </a:prstGeom>
          <a:noFill/>
        </p:spPr>
        <p:txBody>
          <a:bodyPr wrap="square" rtlCol="0">
            <a:spAutoFit/>
          </a:bodyPr>
          <a:lstStyle/>
          <a:p>
            <a:r>
              <a:rPr lang="en-US" sz="2400" dirty="0"/>
              <a:t>Higher order interactions on species 3</a:t>
            </a:r>
          </a:p>
        </p:txBody>
      </p:sp>
      <p:grpSp>
        <p:nvGrpSpPr>
          <p:cNvPr id="31" name="Group 30">
            <a:extLst>
              <a:ext uri="{FF2B5EF4-FFF2-40B4-BE49-F238E27FC236}">
                <a16:creationId xmlns:a16="http://schemas.microsoft.com/office/drawing/2014/main" id="{E22B9074-B0BB-8A49-A337-E94BB59D2DE2}"/>
              </a:ext>
            </a:extLst>
          </p:cNvPr>
          <p:cNvGrpSpPr/>
          <p:nvPr/>
        </p:nvGrpSpPr>
        <p:grpSpPr>
          <a:xfrm>
            <a:off x="3533497" y="4525197"/>
            <a:ext cx="2238727" cy="2197208"/>
            <a:chOff x="3164531" y="4023142"/>
            <a:chExt cx="2663738" cy="2635095"/>
          </a:xfrm>
        </p:grpSpPr>
        <p:sp>
          <p:nvSpPr>
            <p:cNvPr id="32" name="Oval 31">
              <a:extLst>
                <a:ext uri="{FF2B5EF4-FFF2-40B4-BE49-F238E27FC236}">
                  <a16:creationId xmlns:a16="http://schemas.microsoft.com/office/drawing/2014/main" id="{3F053F99-EE38-9C40-9C3E-A23E4423ACCA}"/>
                </a:ext>
              </a:extLst>
            </p:cNvPr>
            <p:cNvSpPr>
              <a:spLocks noChangeAspect="1"/>
            </p:cNvSpPr>
            <p:nvPr/>
          </p:nvSpPr>
          <p:spPr>
            <a:xfrm>
              <a:off x="3164531" y="5813485"/>
              <a:ext cx="694944" cy="694944"/>
            </a:xfrm>
            <a:prstGeom prst="ellipse">
              <a:avLst/>
            </a:prstGeom>
            <a:solidFill>
              <a:schemeClr val="tx1"/>
            </a:solidFill>
            <a:ln>
              <a:solidFill>
                <a:schemeClr val="accent1">
                  <a:shade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A52DA986-BD92-9544-9C54-75798F96834A}"/>
                </a:ext>
              </a:extLst>
            </p:cNvPr>
            <p:cNvSpPr>
              <a:spLocks noChangeAspect="1"/>
            </p:cNvSpPr>
            <p:nvPr/>
          </p:nvSpPr>
          <p:spPr>
            <a:xfrm>
              <a:off x="5133325" y="5696293"/>
              <a:ext cx="694944" cy="694944"/>
            </a:xfrm>
            <a:prstGeom prst="ellipse">
              <a:avLst/>
            </a:prstGeom>
            <a:solidFill>
              <a:schemeClr val="accent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702D22AA-869F-5A4C-BDD0-94F9692B0B5D}"/>
                </a:ext>
              </a:extLst>
            </p:cNvPr>
            <p:cNvSpPr>
              <a:spLocks noChangeAspect="1"/>
            </p:cNvSpPr>
            <p:nvPr/>
          </p:nvSpPr>
          <p:spPr>
            <a:xfrm>
              <a:off x="4046061" y="4023142"/>
              <a:ext cx="695146" cy="697542"/>
            </a:xfrm>
            <a:prstGeom prst="ellipse">
              <a:avLst/>
            </a:prstGeom>
            <a:solidFill>
              <a:srgbClr val="C0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5" name="Straight Arrow Connector 34">
              <a:extLst>
                <a:ext uri="{FF2B5EF4-FFF2-40B4-BE49-F238E27FC236}">
                  <a16:creationId xmlns:a16="http://schemas.microsoft.com/office/drawing/2014/main" id="{97B13C3C-3857-944C-8A45-704DECAC82B3}"/>
                </a:ext>
              </a:extLst>
            </p:cNvPr>
            <p:cNvCxnSpPr>
              <a:cxnSpLocks/>
            </p:cNvCxnSpPr>
            <p:nvPr/>
          </p:nvCxnSpPr>
          <p:spPr>
            <a:xfrm flipV="1">
              <a:off x="3984489" y="6206112"/>
              <a:ext cx="1015310" cy="3177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EC0E029-8CCB-5C40-A8A6-9B275EFF71BC}"/>
                </a:ext>
              </a:extLst>
            </p:cNvPr>
            <p:cNvCxnSpPr>
              <a:cxnSpLocks/>
            </p:cNvCxnSpPr>
            <p:nvPr/>
          </p:nvCxnSpPr>
          <p:spPr>
            <a:xfrm>
              <a:off x="4720585" y="4779721"/>
              <a:ext cx="558429" cy="78167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7" name="Bent Arrow 36">
              <a:extLst>
                <a:ext uri="{FF2B5EF4-FFF2-40B4-BE49-F238E27FC236}">
                  <a16:creationId xmlns:a16="http://schemas.microsoft.com/office/drawing/2014/main" id="{A42C867E-E40A-F74F-B385-56811BD381B4}"/>
                </a:ext>
              </a:extLst>
            </p:cNvPr>
            <p:cNvSpPr/>
            <p:nvPr/>
          </p:nvSpPr>
          <p:spPr>
            <a:xfrm rot="1599582" flipV="1">
              <a:off x="4073835" y="5065757"/>
              <a:ext cx="1131924" cy="666450"/>
            </a:xfrm>
            <a:prstGeom prst="bentArrow">
              <a:avLst>
                <a:gd name="adj1" fmla="val 15041"/>
                <a:gd name="adj2" fmla="val 18062"/>
                <a:gd name="adj3" fmla="val 24239"/>
                <a:gd name="adj4" fmla="val 85775"/>
              </a:avLst>
            </a:prstGeom>
            <a:gradFill>
              <a:gsLst>
                <a:gs pos="100000">
                  <a:schemeClr val="bg1">
                    <a:alpha val="56000"/>
                  </a:schemeClr>
                </a:gs>
                <a:gs pos="0">
                  <a:srgbClr val="C00000">
                    <a:alpha val="59000"/>
                  </a:srgbClr>
                </a:gs>
                <a:gs pos="68000">
                  <a:srgbClr val="FF0000">
                    <a:alpha val="54000"/>
                  </a:srgb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Bent Arrow 37">
              <a:extLst>
                <a:ext uri="{FF2B5EF4-FFF2-40B4-BE49-F238E27FC236}">
                  <a16:creationId xmlns:a16="http://schemas.microsoft.com/office/drawing/2014/main" id="{BFFD88BA-7116-4E4C-B767-7EC49903DA3D}"/>
                </a:ext>
              </a:extLst>
            </p:cNvPr>
            <p:cNvSpPr/>
            <p:nvPr/>
          </p:nvSpPr>
          <p:spPr>
            <a:xfrm rot="23100000">
              <a:off x="3768539" y="5441295"/>
              <a:ext cx="1233708" cy="685011"/>
            </a:xfrm>
            <a:prstGeom prst="bentArrow">
              <a:avLst>
                <a:gd name="adj1" fmla="val 13624"/>
                <a:gd name="adj2" fmla="val 15522"/>
                <a:gd name="adj3" fmla="val 21159"/>
                <a:gd name="adj4" fmla="val 85775"/>
              </a:avLst>
            </a:prstGeom>
            <a:gradFill>
              <a:gsLst>
                <a:gs pos="100000">
                  <a:schemeClr val="bg1">
                    <a:alpha val="37000"/>
                  </a:schemeClr>
                </a:gs>
                <a:gs pos="0">
                  <a:schemeClr val="tx1">
                    <a:alpha val="67000"/>
                  </a:schemeClr>
                </a:gs>
                <a:gs pos="56000">
                  <a:schemeClr val="bg2">
                    <a:alpha val="86000"/>
                  </a:schemeClr>
                </a:gs>
                <a:gs pos="99000">
                  <a:schemeClr val="bg2"/>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9" name="TextBox 38">
              <a:extLst>
                <a:ext uri="{FF2B5EF4-FFF2-40B4-BE49-F238E27FC236}">
                  <a16:creationId xmlns:a16="http://schemas.microsoft.com/office/drawing/2014/main" id="{5C2A99B2-035C-4145-8BD7-BF65A33E14F0}"/>
                </a:ext>
              </a:extLst>
            </p:cNvPr>
            <p:cNvSpPr txBox="1"/>
            <p:nvPr/>
          </p:nvSpPr>
          <p:spPr>
            <a:xfrm>
              <a:off x="4576043" y="5234002"/>
              <a:ext cx="1218157" cy="369332"/>
            </a:xfrm>
            <a:prstGeom prst="rect">
              <a:avLst/>
            </a:prstGeom>
            <a:noFill/>
          </p:spPr>
          <p:txBody>
            <a:bodyPr wrap="square" rtlCol="0">
              <a:spAutoFit/>
            </a:bodyPr>
            <a:lstStyle/>
            <a:p>
              <a:r>
                <a:rPr lang="en-US" dirty="0"/>
                <a:t>+</a:t>
              </a:r>
            </a:p>
          </p:txBody>
        </p:sp>
        <p:sp>
          <p:nvSpPr>
            <p:cNvPr id="41" name="TextBox 40">
              <a:extLst>
                <a:ext uri="{FF2B5EF4-FFF2-40B4-BE49-F238E27FC236}">
                  <a16:creationId xmlns:a16="http://schemas.microsoft.com/office/drawing/2014/main" id="{A1B3FF44-669B-B744-9A16-6EC582942AF6}"/>
                </a:ext>
              </a:extLst>
            </p:cNvPr>
            <p:cNvSpPr txBox="1"/>
            <p:nvPr/>
          </p:nvSpPr>
          <p:spPr>
            <a:xfrm>
              <a:off x="4934003" y="4560074"/>
              <a:ext cx="457374" cy="461665"/>
            </a:xfrm>
            <a:prstGeom prst="rect">
              <a:avLst/>
            </a:prstGeom>
            <a:noFill/>
          </p:spPr>
          <p:txBody>
            <a:bodyPr wrap="square" rtlCol="0">
              <a:spAutoFit/>
            </a:bodyPr>
            <a:lstStyle/>
            <a:p>
              <a:r>
                <a:rPr lang="en-US" sz="2400" dirty="0"/>
                <a:t>-</a:t>
              </a:r>
            </a:p>
          </p:txBody>
        </p:sp>
        <p:sp>
          <p:nvSpPr>
            <p:cNvPr id="42" name="TextBox 41">
              <a:extLst>
                <a:ext uri="{FF2B5EF4-FFF2-40B4-BE49-F238E27FC236}">
                  <a16:creationId xmlns:a16="http://schemas.microsoft.com/office/drawing/2014/main" id="{289F3F22-909C-914F-B6EA-4B1E59E8AAAA}"/>
                </a:ext>
              </a:extLst>
            </p:cNvPr>
            <p:cNvSpPr txBox="1"/>
            <p:nvPr/>
          </p:nvSpPr>
          <p:spPr>
            <a:xfrm>
              <a:off x="4310172" y="6196572"/>
              <a:ext cx="457374" cy="461665"/>
            </a:xfrm>
            <a:prstGeom prst="rect">
              <a:avLst/>
            </a:prstGeom>
            <a:noFill/>
          </p:spPr>
          <p:txBody>
            <a:bodyPr wrap="square" rtlCol="0">
              <a:spAutoFit/>
            </a:bodyPr>
            <a:lstStyle/>
            <a:p>
              <a:r>
                <a:rPr lang="en-US" sz="2400" dirty="0"/>
                <a:t>-</a:t>
              </a:r>
            </a:p>
          </p:txBody>
        </p:sp>
      </p:grpSp>
      <p:sp>
        <p:nvSpPr>
          <p:cNvPr id="44" name="TextBox 43">
            <a:extLst>
              <a:ext uri="{FF2B5EF4-FFF2-40B4-BE49-F238E27FC236}">
                <a16:creationId xmlns:a16="http://schemas.microsoft.com/office/drawing/2014/main" id="{FCE94F2E-6755-7242-9D18-AA7D144BEE69}"/>
              </a:ext>
            </a:extLst>
          </p:cNvPr>
          <p:cNvSpPr txBox="1"/>
          <p:nvPr/>
        </p:nvSpPr>
        <p:spPr>
          <a:xfrm>
            <a:off x="5995768" y="5946899"/>
            <a:ext cx="436350" cy="461665"/>
          </a:xfrm>
          <a:prstGeom prst="rect">
            <a:avLst/>
          </a:prstGeom>
          <a:noFill/>
        </p:spPr>
        <p:txBody>
          <a:bodyPr wrap="square" rtlCol="0">
            <a:spAutoFit/>
          </a:bodyPr>
          <a:lstStyle/>
          <a:p>
            <a:r>
              <a:rPr lang="en-US" sz="2400" dirty="0"/>
              <a:t>3</a:t>
            </a:r>
          </a:p>
        </p:txBody>
      </p:sp>
      <p:sp>
        <p:nvSpPr>
          <p:cNvPr id="45" name="TextBox 44">
            <a:extLst>
              <a:ext uri="{FF2B5EF4-FFF2-40B4-BE49-F238E27FC236}">
                <a16:creationId xmlns:a16="http://schemas.microsoft.com/office/drawing/2014/main" id="{1EFE2116-635C-DC4B-AAC3-73878D0335AA}"/>
              </a:ext>
            </a:extLst>
          </p:cNvPr>
          <p:cNvSpPr txBox="1"/>
          <p:nvPr/>
        </p:nvSpPr>
        <p:spPr>
          <a:xfrm>
            <a:off x="4900110" y="4383374"/>
            <a:ext cx="436350" cy="461665"/>
          </a:xfrm>
          <a:prstGeom prst="rect">
            <a:avLst/>
          </a:prstGeom>
          <a:noFill/>
        </p:spPr>
        <p:txBody>
          <a:bodyPr wrap="square" rtlCol="0">
            <a:spAutoFit/>
          </a:bodyPr>
          <a:lstStyle/>
          <a:p>
            <a:r>
              <a:rPr lang="en-US" sz="2400" dirty="0"/>
              <a:t>2</a:t>
            </a:r>
          </a:p>
        </p:txBody>
      </p:sp>
      <p:sp>
        <p:nvSpPr>
          <p:cNvPr id="47" name="TextBox 46">
            <a:extLst>
              <a:ext uri="{FF2B5EF4-FFF2-40B4-BE49-F238E27FC236}">
                <a16:creationId xmlns:a16="http://schemas.microsoft.com/office/drawing/2014/main" id="{AB8698CB-0670-6E44-B7A2-69F03A58396A}"/>
              </a:ext>
            </a:extLst>
          </p:cNvPr>
          <p:cNvSpPr txBox="1"/>
          <p:nvPr/>
        </p:nvSpPr>
        <p:spPr>
          <a:xfrm>
            <a:off x="3059107" y="6246446"/>
            <a:ext cx="436350" cy="461665"/>
          </a:xfrm>
          <a:prstGeom prst="rect">
            <a:avLst/>
          </a:prstGeom>
          <a:noFill/>
        </p:spPr>
        <p:txBody>
          <a:bodyPr wrap="square" rtlCol="0">
            <a:spAutoFit/>
          </a:bodyPr>
          <a:lstStyle/>
          <a:p>
            <a:r>
              <a:rPr lang="en-US" sz="2400" dirty="0"/>
              <a:t>1</a:t>
            </a:r>
          </a:p>
        </p:txBody>
      </p:sp>
      <p:sp>
        <p:nvSpPr>
          <p:cNvPr id="48" name="TextBox 47">
            <a:extLst>
              <a:ext uri="{FF2B5EF4-FFF2-40B4-BE49-F238E27FC236}">
                <a16:creationId xmlns:a16="http://schemas.microsoft.com/office/drawing/2014/main" id="{98A44D78-FAD5-8846-B338-3000130442DA}"/>
              </a:ext>
            </a:extLst>
          </p:cNvPr>
          <p:cNvSpPr txBox="1"/>
          <p:nvPr/>
        </p:nvSpPr>
        <p:spPr>
          <a:xfrm>
            <a:off x="3552664" y="5227451"/>
            <a:ext cx="718048" cy="461665"/>
          </a:xfrm>
          <a:prstGeom prst="rect">
            <a:avLst/>
          </a:prstGeom>
          <a:noFill/>
        </p:spPr>
        <p:txBody>
          <a:bodyPr wrap="square" rtlCol="0">
            <a:spAutoFit/>
          </a:bodyPr>
          <a:lstStyle/>
          <a:p>
            <a:r>
              <a:rPr lang="en-US" sz="2400" dirty="0"/>
              <a:t>HOI</a:t>
            </a:r>
          </a:p>
        </p:txBody>
      </p:sp>
    </p:spTree>
    <p:extLst>
      <p:ext uri="{BB962C8B-B14F-4D97-AF65-F5344CB8AC3E}">
        <p14:creationId xmlns:p14="http://schemas.microsoft.com/office/powerpoint/2010/main" val="717700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F9E6D-C7CF-A64E-82B8-5E9AD323ADD6}"/>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BEF0F04C-D66A-9444-83F7-7A1095AC475B}"/>
              </a:ext>
            </a:extLst>
          </p:cNvPr>
          <p:cNvSpPr>
            <a:spLocks noGrp="1"/>
          </p:cNvSpPr>
          <p:nvPr>
            <p:ph idx="1"/>
          </p:nvPr>
        </p:nvSpPr>
        <p:spPr>
          <a:xfrm>
            <a:off x="628650" y="1825625"/>
            <a:ext cx="7886700" cy="4351338"/>
          </a:xfrm>
        </p:spPr>
        <p:txBody>
          <a:bodyPr/>
          <a:lstStyle/>
          <a:p>
            <a:r>
              <a:rPr lang="en-US" dirty="0"/>
              <a:t>Detecting higher order interactions requires good pairwise models</a:t>
            </a:r>
          </a:p>
          <a:p>
            <a:pPr marL="0" indent="0">
              <a:buNone/>
            </a:pPr>
            <a:endParaRPr lang="en-US" dirty="0"/>
          </a:p>
          <a:p>
            <a:r>
              <a:rPr lang="en-US" dirty="0"/>
              <a:t>Differences in timing of growth may lead to HOIs in discrete time models</a:t>
            </a:r>
          </a:p>
        </p:txBody>
      </p:sp>
    </p:spTree>
    <p:extLst>
      <p:ext uri="{BB962C8B-B14F-4D97-AF65-F5344CB8AC3E}">
        <p14:creationId xmlns:p14="http://schemas.microsoft.com/office/powerpoint/2010/main" val="32089638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F9E6D-C7CF-A64E-82B8-5E9AD323ADD6}"/>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BEF0F04C-D66A-9444-83F7-7A1095AC475B}"/>
              </a:ext>
            </a:extLst>
          </p:cNvPr>
          <p:cNvSpPr>
            <a:spLocks noGrp="1"/>
          </p:cNvSpPr>
          <p:nvPr>
            <p:ph idx="1"/>
          </p:nvPr>
        </p:nvSpPr>
        <p:spPr/>
        <p:txBody>
          <a:bodyPr/>
          <a:lstStyle/>
          <a:p>
            <a:r>
              <a:rPr lang="en-US" dirty="0"/>
              <a:t>Detecting higher order interactions requires good pairwise models</a:t>
            </a:r>
          </a:p>
          <a:p>
            <a:pPr marL="0" indent="0">
              <a:buNone/>
            </a:pPr>
            <a:endParaRPr lang="en-US" dirty="0"/>
          </a:p>
          <a:p>
            <a:r>
              <a:rPr lang="en-US" dirty="0"/>
              <a:t>Differences in timing of growth may lead to HOIs in discrete time models</a:t>
            </a:r>
          </a:p>
          <a:p>
            <a:endParaRPr lang="en-US" dirty="0"/>
          </a:p>
          <a:p>
            <a:r>
              <a:rPr lang="en-US" dirty="0"/>
              <a:t>Modeling the functional form of higher order interactions remains a problem</a:t>
            </a:r>
          </a:p>
          <a:p>
            <a:pPr marL="0" indent="0">
              <a:buNone/>
            </a:pPr>
            <a:endParaRPr lang="en-US" dirty="0"/>
          </a:p>
        </p:txBody>
      </p:sp>
      <p:grpSp>
        <p:nvGrpSpPr>
          <p:cNvPr id="8" name="Group 7">
            <a:extLst>
              <a:ext uri="{FF2B5EF4-FFF2-40B4-BE49-F238E27FC236}">
                <a16:creationId xmlns:a16="http://schemas.microsoft.com/office/drawing/2014/main" id="{DDC2E4D4-CD66-664D-8B7E-130BEC81F14A}"/>
              </a:ext>
            </a:extLst>
          </p:cNvPr>
          <p:cNvGrpSpPr/>
          <p:nvPr/>
        </p:nvGrpSpPr>
        <p:grpSpPr>
          <a:xfrm>
            <a:off x="680643" y="5850234"/>
            <a:ext cx="7782714" cy="461665"/>
            <a:chOff x="323850" y="5850234"/>
            <a:chExt cx="7782714" cy="461665"/>
          </a:xfrm>
        </p:grpSpPr>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D198641B-424B-FC49-B4A9-269FB212BD02}"/>
                    </a:ext>
                  </a:extLst>
                </p:cNvPr>
                <p:cNvSpPr/>
                <p:nvPr/>
              </p:nvSpPr>
              <p:spPr>
                <a:xfrm>
                  <a:off x="323850" y="5850234"/>
                  <a:ext cx="2183669" cy="46166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r>
                          <a:rPr lang="en-US" sz="2400" i="1">
                            <a:latin typeface="Cambria Math" panose="02040503050406030204" pitchFamily="18" charset="0"/>
                          </a:rPr>
                          <m:t>𝐻𝑂𝐼</m:t>
                        </m:r>
                        <m:r>
                          <a:rPr lang="en-US" sz="2400" i="1">
                            <a:latin typeface="Cambria Math" panose="02040503050406030204" pitchFamily="18" charset="0"/>
                          </a:rPr>
                          <m:t> ~</m:t>
                        </m:r>
                        <m:r>
                          <a:rPr lang="en-US" sz="2400" i="1">
                            <a:latin typeface="Cambria Math" panose="02040503050406030204" pitchFamily="18" charset="0"/>
                          </a:rPr>
                          <m:t>𝛽</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1</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2</m:t>
                            </m:r>
                          </m:sub>
                        </m:sSub>
                        <m:r>
                          <a:rPr lang="en-US" sz="2400" i="1">
                            <a:latin typeface="Cambria Math" panose="02040503050406030204" pitchFamily="18" charset="0"/>
                          </a:rPr>
                          <m:t>)</m:t>
                        </m:r>
                      </m:oMath>
                    </m:oMathPara>
                  </a14:m>
                  <a:endParaRPr lang="en-US" sz="2400" dirty="0"/>
                </a:p>
              </p:txBody>
            </p:sp>
          </mc:Choice>
          <mc:Fallback xmlns="">
            <p:sp>
              <p:nvSpPr>
                <p:cNvPr id="4" name="Rectangle 3">
                  <a:extLst>
                    <a:ext uri="{FF2B5EF4-FFF2-40B4-BE49-F238E27FC236}">
                      <a16:creationId xmlns:a16="http://schemas.microsoft.com/office/drawing/2014/main" id="{D198641B-424B-FC49-B4A9-269FB212BD02}"/>
                    </a:ext>
                  </a:extLst>
                </p:cNvPr>
                <p:cNvSpPr>
                  <a:spLocks noRot="1" noChangeAspect="1" noMove="1" noResize="1" noEditPoints="1" noAdjustHandles="1" noChangeArrowheads="1" noChangeShapeType="1" noTextEdit="1"/>
                </p:cNvSpPr>
                <p:nvPr/>
              </p:nvSpPr>
              <p:spPr>
                <a:xfrm>
                  <a:off x="323850" y="5850234"/>
                  <a:ext cx="2183669" cy="461665"/>
                </a:xfrm>
                <a:prstGeom prst="rect">
                  <a:avLst/>
                </a:prstGeom>
                <a:blipFill>
                  <a:blip r:embed="rId3"/>
                  <a:stretch>
                    <a:fillRect l="-578" b="-1891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D29CA431-6D68-C440-9170-178E44166D97}"/>
                    </a:ext>
                  </a:extLst>
                </p:cNvPr>
                <p:cNvSpPr/>
                <p:nvPr/>
              </p:nvSpPr>
              <p:spPr>
                <a:xfrm>
                  <a:off x="2985051" y="5850234"/>
                  <a:ext cx="2321991" cy="46166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r>
                          <a:rPr lang="en-US" sz="2400" i="1" smtClean="0">
                            <a:latin typeface="Cambria Math" panose="02040503050406030204" pitchFamily="18" charset="0"/>
                          </a:rPr>
                          <m:t>𝐻𝑂𝐼</m:t>
                        </m:r>
                        <m:r>
                          <a:rPr lang="en-US" sz="2400" i="1" smtClean="0">
                            <a:latin typeface="Cambria Math" panose="02040503050406030204" pitchFamily="18" charset="0"/>
                          </a:rPr>
                          <m:t> ~</m:t>
                        </m:r>
                        <m:r>
                          <a:rPr lang="en-US" sz="2400" i="1" smtClean="0">
                            <a:latin typeface="Cambria Math" panose="02040503050406030204" pitchFamily="18" charset="0"/>
                          </a:rPr>
                          <m:t>𝛽</m:t>
                        </m:r>
                        <m:r>
                          <a:rPr lang="en-US" sz="240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1</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2</m:t>
                            </m:r>
                          </m:sub>
                        </m:sSub>
                        <m:r>
                          <a:rPr lang="en-US" sz="2400" i="1">
                            <a:latin typeface="Cambria Math" panose="02040503050406030204" pitchFamily="18" charset="0"/>
                          </a:rPr>
                          <m:t>)</m:t>
                        </m:r>
                      </m:oMath>
                    </m:oMathPara>
                  </a14:m>
                  <a:endParaRPr lang="en-US" sz="2400" dirty="0"/>
                </a:p>
              </p:txBody>
            </p:sp>
          </mc:Choice>
          <mc:Fallback xmlns="">
            <p:sp>
              <p:nvSpPr>
                <p:cNvPr id="5" name="Rectangle 4">
                  <a:extLst>
                    <a:ext uri="{FF2B5EF4-FFF2-40B4-BE49-F238E27FC236}">
                      <a16:creationId xmlns:a16="http://schemas.microsoft.com/office/drawing/2014/main" id="{D29CA431-6D68-C440-9170-178E44166D97}"/>
                    </a:ext>
                  </a:extLst>
                </p:cNvPr>
                <p:cNvSpPr>
                  <a:spLocks noRot="1" noChangeAspect="1" noMove="1" noResize="1" noEditPoints="1" noAdjustHandles="1" noChangeArrowheads="1" noChangeShapeType="1" noTextEdit="1"/>
                </p:cNvSpPr>
                <p:nvPr/>
              </p:nvSpPr>
              <p:spPr>
                <a:xfrm>
                  <a:off x="2985051" y="5850234"/>
                  <a:ext cx="2321991" cy="461665"/>
                </a:xfrm>
                <a:prstGeom prst="rect">
                  <a:avLst/>
                </a:prstGeom>
                <a:blipFill>
                  <a:blip r:embed="rId4"/>
                  <a:stretch>
                    <a:fillRect b="-1891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830888D4-6510-C64D-A9A1-D35B87B82BAC}"/>
                    </a:ext>
                  </a:extLst>
                </p:cNvPr>
                <p:cNvSpPr/>
                <p:nvPr/>
              </p:nvSpPr>
              <p:spPr>
                <a:xfrm>
                  <a:off x="5784573" y="5850234"/>
                  <a:ext cx="2321991" cy="461665"/>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r>
                          <a:rPr lang="en-US" sz="2400" i="1" smtClean="0">
                            <a:latin typeface="Cambria Math" panose="02040503050406030204" pitchFamily="18" charset="0"/>
                          </a:rPr>
                          <m:t>𝐻𝑂𝐼</m:t>
                        </m:r>
                        <m:r>
                          <a:rPr lang="en-US" sz="2400" i="1" smtClean="0">
                            <a:latin typeface="Cambria Math" panose="02040503050406030204" pitchFamily="18" charset="0"/>
                          </a:rPr>
                          <m:t> ~</m:t>
                        </m:r>
                        <m:r>
                          <a:rPr lang="en-US" sz="2400" i="1">
                            <a:latin typeface="Cambria Math" panose="02040503050406030204" pitchFamily="18" charset="0"/>
                          </a:rPr>
                          <m:t>𝑓</m:t>
                        </m:r>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2</m:t>
                            </m:r>
                          </m:sub>
                        </m:sSub>
                        <m:r>
                          <a:rPr lang="en-US" sz="2400" i="1">
                            <a:latin typeface="Cambria Math" panose="02040503050406030204" pitchFamily="18" charset="0"/>
                          </a:rPr>
                          <m:t>)</m:t>
                        </m:r>
                      </m:oMath>
                    </m:oMathPara>
                  </a14:m>
                  <a:endParaRPr lang="en-US" sz="2400" dirty="0"/>
                </a:p>
              </p:txBody>
            </p:sp>
          </mc:Choice>
          <mc:Fallback xmlns="">
            <p:sp>
              <p:nvSpPr>
                <p:cNvPr id="7" name="Rectangle 6">
                  <a:extLst>
                    <a:ext uri="{FF2B5EF4-FFF2-40B4-BE49-F238E27FC236}">
                      <a16:creationId xmlns:a16="http://schemas.microsoft.com/office/drawing/2014/main" id="{830888D4-6510-C64D-A9A1-D35B87B82BAC}"/>
                    </a:ext>
                  </a:extLst>
                </p:cNvPr>
                <p:cNvSpPr>
                  <a:spLocks noRot="1" noChangeAspect="1" noMove="1" noResize="1" noEditPoints="1" noAdjustHandles="1" noChangeArrowheads="1" noChangeShapeType="1" noTextEdit="1"/>
                </p:cNvSpPr>
                <p:nvPr/>
              </p:nvSpPr>
              <p:spPr>
                <a:xfrm>
                  <a:off x="5784573" y="5850234"/>
                  <a:ext cx="2321991" cy="461665"/>
                </a:xfrm>
                <a:prstGeom prst="rect">
                  <a:avLst/>
                </a:prstGeom>
                <a:blipFill>
                  <a:blip r:embed="rId5"/>
                  <a:stretch>
                    <a:fillRect l="-546" b="-18919"/>
                  </a:stretch>
                </a:blipFill>
              </p:spPr>
              <p:txBody>
                <a:bodyPr/>
                <a:lstStyle/>
                <a:p>
                  <a:r>
                    <a:rPr lang="en-US">
                      <a:noFill/>
                    </a:rPr>
                    <a:t> </a:t>
                  </a:r>
                </a:p>
              </p:txBody>
            </p:sp>
          </mc:Fallback>
        </mc:AlternateContent>
      </p:grpSp>
      <p:sp>
        <p:nvSpPr>
          <p:cNvPr id="9" name="TextBox 8">
            <a:extLst>
              <a:ext uri="{FF2B5EF4-FFF2-40B4-BE49-F238E27FC236}">
                <a16:creationId xmlns:a16="http://schemas.microsoft.com/office/drawing/2014/main" id="{8DC2E36F-5162-D04D-93A1-FB960FE8C0F5}"/>
              </a:ext>
            </a:extLst>
          </p:cNvPr>
          <p:cNvSpPr txBox="1"/>
          <p:nvPr/>
        </p:nvSpPr>
        <p:spPr>
          <a:xfrm>
            <a:off x="8289461" y="5819456"/>
            <a:ext cx="680643" cy="523220"/>
          </a:xfrm>
          <a:prstGeom prst="rect">
            <a:avLst/>
          </a:prstGeom>
          <a:noFill/>
        </p:spPr>
        <p:txBody>
          <a:bodyPr wrap="square" rtlCol="0">
            <a:spAutoFit/>
          </a:bodyPr>
          <a:lstStyle/>
          <a:p>
            <a:r>
              <a:rPr lang="en-US" sz="2800" dirty="0"/>
              <a:t>?</a:t>
            </a:r>
          </a:p>
        </p:txBody>
      </p:sp>
      <p:sp>
        <p:nvSpPr>
          <p:cNvPr id="10" name="TextBox 9">
            <a:extLst>
              <a:ext uri="{FF2B5EF4-FFF2-40B4-BE49-F238E27FC236}">
                <a16:creationId xmlns:a16="http://schemas.microsoft.com/office/drawing/2014/main" id="{0EBF3DA3-9B2B-9945-B9DC-6881498C1F4F}"/>
              </a:ext>
            </a:extLst>
          </p:cNvPr>
          <p:cNvSpPr txBox="1"/>
          <p:nvPr/>
        </p:nvSpPr>
        <p:spPr>
          <a:xfrm>
            <a:off x="2661200" y="5850234"/>
            <a:ext cx="680643" cy="523220"/>
          </a:xfrm>
          <a:prstGeom prst="rect">
            <a:avLst/>
          </a:prstGeom>
          <a:noFill/>
        </p:spPr>
        <p:txBody>
          <a:bodyPr wrap="square" rtlCol="0">
            <a:spAutoFit/>
          </a:bodyPr>
          <a:lstStyle/>
          <a:p>
            <a:r>
              <a:rPr lang="en-US" sz="2800" dirty="0"/>
              <a:t>?</a:t>
            </a:r>
          </a:p>
        </p:txBody>
      </p:sp>
      <p:sp>
        <p:nvSpPr>
          <p:cNvPr id="11" name="TextBox 10">
            <a:extLst>
              <a:ext uri="{FF2B5EF4-FFF2-40B4-BE49-F238E27FC236}">
                <a16:creationId xmlns:a16="http://schemas.microsoft.com/office/drawing/2014/main" id="{A1742A57-CFD5-F349-8D77-F28954C0FF2C}"/>
              </a:ext>
            </a:extLst>
          </p:cNvPr>
          <p:cNvSpPr txBox="1"/>
          <p:nvPr/>
        </p:nvSpPr>
        <p:spPr>
          <a:xfrm>
            <a:off x="5489938" y="5844002"/>
            <a:ext cx="680643" cy="523220"/>
          </a:xfrm>
          <a:prstGeom prst="rect">
            <a:avLst/>
          </a:prstGeom>
          <a:noFill/>
        </p:spPr>
        <p:txBody>
          <a:bodyPr wrap="square" rtlCol="0">
            <a:spAutoFit/>
          </a:bodyPr>
          <a:lstStyle/>
          <a:p>
            <a:r>
              <a:rPr lang="en-US" sz="2800" dirty="0"/>
              <a:t>?</a:t>
            </a:r>
          </a:p>
        </p:txBody>
      </p:sp>
    </p:spTree>
    <p:extLst>
      <p:ext uri="{BB962C8B-B14F-4D97-AF65-F5344CB8AC3E}">
        <p14:creationId xmlns:p14="http://schemas.microsoft.com/office/powerpoint/2010/main" val="41301744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DE6AB75-D801-8745-870D-775E207C05F2}"/>
              </a:ext>
            </a:extLst>
          </p:cNvPr>
          <p:cNvPicPr>
            <a:picLocks noChangeAspect="1"/>
          </p:cNvPicPr>
          <p:nvPr/>
        </p:nvPicPr>
        <p:blipFill>
          <a:blip r:embed="rId3"/>
          <a:stretch>
            <a:fillRect/>
          </a:stretch>
        </p:blipFill>
        <p:spPr>
          <a:xfrm>
            <a:off x="-17859" y="13342"/>
            <a:ext cx="9161859" cy="6844658"/>
          </a:xfrm>
          <a:prstGeom prst="rect">
            <a:avLst/>
          </a:prstGeom>
        </p:spPr>
      </p:pic>
      <p:sp>
        <p:nvSpPr>
          <p:cNvPr id="2" name="Title 1">
            <a:extLst>
              <a:ext uri="{FF2B5EF4-FFF2-40B4-BE49-F238E27FC236}">
                <a16:creationId xmlns:a16="http://schemas.microsoft.com/office/drawing/2014/main" id="{BD35FBE5-36FF-AF47-A3C3-30F191085160}"/>
              </a:ext>
            </a:extLst>
          </p:cNvPr>
          <p:cNvSpPr>
            <a:spLocks noGrp="1"/>
          </p:cNvSpPr>
          <p:nvPr>
            <p:ph type="title"/>
          </p:nvPr>
        </p:nvSpPr>
        <p:spPr>
          <a:xfrm>
            <a:off x="628650" y="13342"/>
            <a:ext cx="7886700" cy="1164003"/>
          </a:xfrm>
        </p:spPr>
        <p:txBody>
          <a:bodyPr/>
          <a:lstStyle/>
          <a:p>
            <a:pPr algn="ctr"/>
            <a:r>
              <a:rPr lang="en-US" dirty="0"/>
              <a:t>Acknowledgements</a:t>
            </a:r>
          </a:p>
        </p:txBody>
      </p:sp>
      <p:sp>
        <p:nvSpPr>
          <p:cNvPr id="3" name="Content Placeholder 2">
            <a:extLst>
              <a:ext uri="{FF2B5EF4-FFF2-40B4-BE49-F238E27FC236}">
                <a16:creationId xmlns:a16="http://schemas.microsoft.com/office/drawing/2014/main" id="{5991367D-5AA0-6841-A53D-485F3E237C28}"/>
              </a:ext>
            </a:extLst>
          </p:cNvPr>
          <p:cNvSpPr>
            <a:spLocks noGrp="1"/>
          </p:cNvSpPr>
          <p:nvPr>
            <p:ph idx="1"/>
          </p:nvPr>
        </p:nvSpPr>
        <p:spPr>
          <a:xfrm>
            <a:off x="344906" y="1345868"/>
            <a:ext cx="3253539" cy="2489701"/>
          </a:xfrm>
        </p:spPr>
        <p:txBody>
          <a:bodyPr/>
          <a:lstStyle/>
          <a:p>
            <a:pPr marL="0" indent="0">
              <a:buNone/>
            </a:pPr>
            <a:r>
              <a:rPr lang="en-US" b="1" dirty="0">
                <a:solidFill>
                  <a:schemeClr val="bg1"/>
                </a:solidFill>
              </a:rPr>
              <a:t>Kraft Lab: </a:t>
            </a:r>
          </a:p>
          <a:p>
            <a:pPr lvl="1"/>
            <a:r>
              <a:rPr lang="en-US" b="1" dirty="0">
                <a:solidFill>
                  <a:schemeClr val="bg1"/>
                </a:solidFill>
              </a:rPr>
              <a:t>Mary Van Dyke </a:t>
            </a:r>
          </a:p>
          <a:p>
            <a:pPr lvl="1"/>
            <a:r>
              <a:rPr lang="en-US" b="1" dirty="0">
                <a:solidFill>
                  <a:schemeClr val="bg1"/>
                </a:solidFill>
              </a:rPr>
              <a:t>Suzanne </a:t>
            </a:r>
            <a:r>
              <a:rPr lang="en-US" b="1" dirty="0" err="1">
                <a:solidFill>
                  <a:schemeClr val="bg1"/>
                </a:solidFill>
              </a:rPr>
              <a:t>Ou</a:t>
            </a:r>
            <a:endParaRPr lang="en-US" b="1" dirty="0">
              <a:solidFill>
                <a:schemeClr val="bg1"/>
              </a:solidFill>
            </a:endParaRPr>
          </a:p>
          <a:p>
            <a:pPr lvl="1"/>
            <a:r>
              <a:rPr lang="en-US" b="1" dirty="0" err="1">
                <a:solidFill>
                  <a:schemeClr val="bg1"/>
                </a:solidFill>
              </a:rPr>
              <a:t>Guarav</a:t>
            </a:r>
            <a:r>
              <a:rPr lang="en-US" b="1" dirty="0">
                <a:solidFill>
                  <a:schemeClr val="bg1"/>
                </a:solidFill>
              </a:rPr>
              <a:t> </a:t>
            </a:r>
            <a:r>
              <a:rPr lang="en-US" b="1" dirty="0" err="1">
                <a:solidFill>
                  <a:schemeClr val="bg1"/>
                </a:solidFill>
              </a:rPr>
              <a:t>Kandlikar</a:t>
            </a:r>
            <a:endParaRPr lang="en-US" b="1" dirty="0">
              <a:solidFill>
                <a:schemeClr val="bg1"/>
              </a:solidFill>
            </a:endParaRPr>
          </a:p>
          <a:p>
            <a:pPr lvl="1"/>
            <a:r>
              <a:rPr lang="en-US" b="1" dirty="0">
                <a:solidFill>
                  <a:schemeClr val="bg1"/>
                </a:solidFill>
              </a:rPr>
              <a:t>Ian McFadden</a:t>
            </a:r>
          </a:p>
          <a:p>
            <a:pPr marL="457200" lvl="1" indent="0">
              <a:buNone/>
            </a:pPr>
            <a:endParaRPr lang="en-US" dirty="0"/>
          </a:p>
        </p:txBody>
      </p:sp>
      <p:pic>
        <p:nvPicPr>
          <p:cNvPr id="7" name="Picture 6">
            <a:extLst>
              <a:ext uri="{FF2B5EF4-FFF2-40B4-BE49-F238E27FC236}">
                <a16:creationId xmlns:a16="http://schemas.microsoft.com/office/drawing/2014/main" id="{C7EF23CD-F3D0-E449-B41C-7EEF31673544}"/>
              </a:ext>
            </a:extLst>
          </p:cNvPr>
          <p:cNvPicPr>
            <a:picLocks noChangeAspect="1"/>
          </p:cNvPicPr>
          <p:nvPr/>
        </p:nvPicPr>
        <p:blipFill>
          <a:blip r:embed="rId4"/>
          <a:stretch>
            <a:fillRect/>
          </a:stretch>
        </p:blipFill>
        <p:spPr>
          <a:xfrm>
            <a:off x="5937584" y="4908961"/>
            <a:ext cx="2577766" cy="1228735"/>
          </a:xfrm>
          <a:prstGeom prst="rect">
            <a:avLst/>
          </a:prstGeom>
        </p:spPr>
      </p:pic>
      <p:pic>
        <p:nvPicPr>
          <p:cNvPr id="9" name="Graphic 8">
            <a:extLst>
              <a:ext uri="{FF2B5EF4-FFF2-40B4-BE49-F238E27FC236}">
                <a16:creationId xmlns:a16="http://schemas.microsoft.com/office/drawing/2014/main" id="{3A507C3E-4A68-394B-9551-6D1D922E662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41158" y="4605588"/>
            <a:ext cx="1962150" cy="1962150"/>
          </a:xfrm>
          <a:prstGeom prst="rect">
            <a:avLst/>
          </a:prstGeom>
        </p:spPr>
      </p:pic>
    </p:spTree>
    <p:extLst>
      <p:ext uri="{BB962C8B-B14F-4D97-AF65-F5344CB8AC3E}">
        <p14:creationId xmlns:p14="http://schemas.microsoft.com/office/powerpoint/2010/main" val="2337078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70D0901-BAE2-5547-AF37-8F96796B7914}"/>
              </a:ext>
            </a:extLst>
          </p:cNvPr>
          <p:cNvPicPr>
            <a:picLocks noChangeAspect="1"/>
          </p:cNvPicPr>
          <p:nvPr/>
        </p:nvPicPr>
        <p:blipFill rotWithShape="1">
          <a:blip r:embed="rId3"/>
          <a:stretch/>
        </p:blipFill>
        <p:spPr>
          <a:xfrm>
            <a:off x="393535" y="3286240"/>
            <a:ext cx="2584323" cy="2872359"/>
          </a:xfrm>
          <a:prstGeom prst="rect">
            <a:avLst/>
          </a:prstGeom>
          <a:ln w="25400">
            <a:solidFill>
              <a:schemeClr val="tx1"/>
            </a:solidFill>
          </a:ln>
        </p:spPr>
      </p:pic>
      <p:pic>
        <p:nvPicPr>
          <p:cNvPr id="19" name="Picture 18">
            <a:extLst>
              <a:ext uri="{FF2B5EF4-FFF2-40B4-BE49-F238E27FC236}">
                <a16:creationId xmlns:a16="http://schemas.microsoft.com/office/drawing/2014/main" id="{1B442D7E-7D08-224E-AD6F-8F0412A241AB}"/>
              </a:ext>
            </a:extLst>
          </p:cNvPr>
          <p:cNvPicPr>
            <a:picLocks noChangeAspect="1"/>
          </p:cNvPicPr>
          <p:nvPr/>
        </p:nvPicPr>
        <p:blipFill>
          <a:blip r:embed="rId4"/>
          <a:stretch>
            <a:fillRect/>
          </a:stretch>
        </p:blipFill>
        <p:spPr>
          <a:xfrm>
            <a:off x="3336762" y="3286240"/>
            <a:ext cx="2584323" cy="2872359"/>
          </a:xfrm>
          <a:prstGeom prst="rect">
            <a:avLst/>
          </a:prstGeom>
          <a:ln w="25400">
            <a:solidFill>
              <a:schemeClr val="tx1"/>
            </a:solidFill>
          </a:ln>
        </p:spPr>
      </p:pic>
      <p:pic>
        <p:nvPicPr>
          <p:cNvPr id="21" name="Picture 20">
            <a:extLst>
              <a:ext uri="{FF2B5EF4-FFF2-40B4-BE49-F238E27FC236}">
                <a16:creationId xmlns:a16="http://schemas.microsoft.com/office/drawing/2014/main" id="{9D1FF162-E5C3-6D49-86C8-B160C76DDC63}"/>
              </a:ext>
            </a:extLst>
          </p:cNvPr>
          <p:cNvPicPr>
            <a:picLocks noChangeAspect="1"/>
          </p:cNvPicPr>
          <p:nvPr/>
        </p:nvPicPr>
        <p:blipFill>
          <a:blip r:embed="rId5"/>
          <a:stretch>
            <a:fillRect/>
          </a:stretch>
        </p:blipFill>
        <p:spPr>
          <a:xfrm>
            <a:off x="6279988" y="3286240"/>
            <a:ext cx="2584323" cy="2872359"/>
          </a:xfrm>
          <a:prstGeom prst="rect">
            <a:avLst/>
          </a:prstGeom>
          <a:ln w="25400">
            <a:solidFill>
              <a:schemeClr val="tx1"/>
            </a:solidFill>
          </a:ln>
        </p:spPr>
      </p:pic>
      <p:sp>
        <p:nvSpPr>
          <p:cNvPr id="2" name="Title 1">
            <a:extLst>
              <a:ext uri="{FF2B5EF4-FFF2-40B4-BE49-F238E27FC236}">
                <a16:creationId xmlns:a16="http://schemas.microsoft.com/office/drawing/2014/main" id="{FCBDA8F1-CA9C-FF4D-A1EF-68B7C8AB2405}"/>
              </a:ext>
            </a:extLst>
          </p:cNvPr>
          <p:cNvSpPr>
            <a:spLocks noGrp="1"/>
          </p:cNvSpPr>
          <p:nvPr>
            <p:ph type="title"/>
          </p:nvPr>
        </p:nvSpPr>
        <p:spPr/>
        <p:txBody>
          <a:bodyPr/>
          <a:lstStyle/>
          <a:p>
            <a:r>
              <a:rPr lang="en-US" dirty="0"/>
              <a:t>Competition models</a:t>
            </a:r>
          </a:p>
        </p:txBody>
      </p:sp>
      <p:sp>
        <p:nvSpPr>
          <p:cNvPr id="3" name="Content Placeholder 2">
            <a:extLst>
              <a:ext uri="{FF2B5EF4-FFF2-40B4-BE49-F238E27FC236}">
                <a16:creationId xmlns:a16="http://schemas.microsoft.com/office/drawing/2014/main" id="{55746B33-F0DF-0B47-8D47-8285598329A3}"/>
              </a:ext>
            </a:extLst>
          </p:cNvPr>
          <p:cNvSpPr>
            <a:spLocks noGrp="1"/>
          </p:cNvSpPr>
          <p:nvPr>
            <p:ph idx="1"/>
          </p:nvPr>
        </p:nvSpPr>
        <p:spPr/>
        <p:txBody>
          <a:bodyPr>
            <a:normAutofit/>
          </a:bodyPr>
          <a:lstStyle/>
          <a:p>
            <a:pPr indent="-342900"/>
            <a:r>
              <a:rPr lang="en-US" b="1" dirty="0"/>
              <a:t>Pairwise</a:t>
            </a:r>
          </a:p>
          <a:p>
            <a:pPr indent="-342900"/>
            <a:r>
              <a:rPr lang="en-US" b="1" dirty="0"/>
              <a:t>Additive</a:t>
            </a:r>
          </a:p>
        </p:txBody>
      </p:sp>
      <mc:AlternateContent xmlns:mc="http://schemas.openxmlformats.org/markup-compatibility/2006">
        <mc:Choice xmlns:a14="http://schemas.microsoft.com/office/drawing/2010/main" Requires="a14">
          <p:sp>
            <p:nvSpPr>
              <p:cNvPr id="5" name="Rectangle 4">
                <a:extLst>
                  <a:ext uri="{FF2B5EF4-FFF2-40B4-BE49-F238E27FC236}">
                    <a16:creationId xmlns:a16="http://schemas.microsoft.com/office/drawing/2014/main" id="{0E558DB9-657D-7646-93E3-4AAEFFED7163}"/>
                  </a:ext>
                </a:extLst>
              </p:cNvPr>
              <p:cNvSpPr/>
              <p:nvPr/>
            </p:nvSpPr>
            <p:spPr>
              <a:xfrm>
                <a:off x="4908859" y="1825625"/>
                <a:ext cx="3278013" cy="793551"/>
              </a:xfrm>
              <a:prstGeom prst="rect">
                <a:avLst/>
              </a:prstGeom>
            </p:spPr>
            <p:txBody>
              <a:bodyPr wrap="none">
                <a:spAutoFit/>
              </a:bodyPr>
              <a:lstStyle/>
              <a:p>
                <a:pPr/>
                <a14:m>
                  <m:oMathPara xmlns:m="http://schemas.openxmlformats.org/officeDocument/2006/math">
                    <m:oMathParaPr>
                      <m:jc m:val="left"/>
                    </m:oMathParaPr>
                    <m:oMath xmlns:m="http://schemas.openxmlformats.org/officeDocument/2006/math">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𝑑</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𝑛</m:t>
                              </m:r>
                            </m:e>
                            <m:sub>
                              <m:r>
                                <a:rPr lang="en-US" sz="2400" b="0" i="1" smtClean="0">
                                  <a:latin typeface="Cambria Math" panose="02040503050406030204" pitchFamily="18" charset="0"/>
                                </a:rPr>
                                <m:t>𝑖</m:t>
                              </m:r>
                            </m:sub>
                          </m:sSub>
                        </m:num>
                        <m:den>
                          <m:r>
                            <a:rPr lang="en-US" sz="2400" b="0" i="1" smtClean="0">
                              <a:latin typeface="Cambria Math" panose="02040503050406030204" pitchFamily="18" charset="0"/>
                            </a:rPr>
                            <m:t>𝑑𝑡</m:t>
                          </m:r>
                        </m:den>
                      </m:f>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𝑖</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𝑟</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(1−∑</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𝛼</m:t>
                          </m:r>
                        </m:e>
                        <m:sub>
                          <m:r>
                            <a:rPr lang="en-US" sz="2400" b="0" i="1" smtClean="0">
                              <a:latin typeface="Cambria Math" panose="02040503050406030204" pitchFamily="18" charset="0"/>
                            </a:rPr>
                            <m:t>𝑖𝑗</m:t>
                          </m:r>
                        </m:sub>
                      </m:s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𝑛</m:t>
                          </m:r>
                        </m:e>
                        <m:sub>
                          <m:r>
                            <a:rPr lang="en-US" sz="2400" b="0" i="1" smtClean="0">
                              <a:latin typeface="Cambria Math" panose="02040503050406030204" pitchFamily="18" charset="0"/>
                            </a:rPr>
                            <m:t>𝑗</m:t>
                          </m:r>
                        </m:sub>
                      </m:sSub>
                      <m:r>
                        <a:rPr lang="en-US" sz="2400" b="0" i="1" smtClean="0">
                          <a:latin typeface="Cambria Math" panose="02040503050406030204" pitchFamily="18" charset="0"/>
                        </a:rPr>
                        <m:t>)</m:t>
                      </m:r>
                    </m:oMath>
                  </m:oMathPara>
                </a14:m>
                <a:endParaRPr lang="en-US" sz="2400" dirty="0"/>
              </a:p>
            </p:txBody>
          </p:sp>
        </mc:Choice>
        <mc:Fallback>
          <p:sp>
            <p:nvSpPr>
              <p:cNvPr id="5" name="Rectangle 4">
                <a:extLst>
                  <a:ext uri="{FF2B5EF4-FFF2-40B4-BE49-F238E27FC236}">
                    <a16:creationId xmlns:a16="http://schemas.microsoft.com/office/drawing/2014/main" id="{0E558DB9-657D-7646-93E3-4AAEFFED7163}"/>
                  </a:ext>
                </a:extLst>
              </p:cNvPr>
              <p:cNvSpPr>
                <a:spLocks noRot="1" noChangeAspect="1" noMove="1" noResize="1" noEditPoints="1" noAdjustHandles="1" noChangeArrowheads="1" noChangeShapeType="1" noTextEdit="1"/>
              </p:cNvSpPr>
              <p:nvPr/>
            </p:nvSpPr>
            <p:spPr>
              <a:xfrm>
                <a:off x="4908859" y="1825625"/>
                <a:ext cx="3278013" cy="793551"/>
              </a:xfrm>
              <a:prstGeom prst="rect">
                <a:avLst/>
              </a:prstGeom>
              <a:blipFill>
                <a:blip r:embed="rId6"/>
                <a:stretch>
                  <a:fillRect l="-772" b="-6452"/>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527BF908-F4A3-734F-80FC-E590211361EA}"/>
              </a:ext>
            </a:extLst>
          </p:cNvPr>
          <p:cNvSpPr txBox="1"/>
          <p:nvPr/>
        </p:nvSpPr>
        <p:spPr>
          <a:xfrm>
            <a:off x="6547866" y="6398000"/>
            <a:ext cx="2596134" cy="369332"/>
          </a:xfrm>
          <a:prstGeom prst="rect">
            <a:avLst/>
          </a:prstGeom>
          <a:noFill/>
        </p:spPr>
        <p:txBody>
          <a:bodyPr wrap="square" rtlCol="0">
            <a:spAutoFit/>
          </a:bodyPr>
          <a:lstStyle/>
          <a:p>
            <a:r>
              <a:rPr lang="en-US" dirty="0"/>
              <a:t>Illustrations, Joanna Shih</a:t>
            </a:r>
          </a:p>
        </p:txBody>
      </p:sp>
      <p:sp>
        <p:nvSpPr>
          <p:cNvPr id="4" name="TextBox 3">
            <a:extLst>
              <a:ext uri="{FF2B5EF4-FFF2-40B4-BE49-F238E27FC236}">
                <a16:creationId xmlns:a16="http://schemas.microsoft.com/office/drawing/2014/main" id="{638BA6F0-38B4-914D-9FA4-64988EDB1AF0}"/>
              </a:ext>
            </a:extLst>
          </p:cNvPr>
          <p:cNvSpPr txBox="1"/>
          <p:nvPr/>
        </p:nvSpPr>
        <p:spPr>
          <a:xfrm>
            <a:off x="393535" y="5237176"/>
            <a:ext cx="384313" cy="461665"/>
          </a:xfrm>
          <a:prstGeom prst="rect">
            <a:avLst/>
          </a:prstGeom>
          <a:noFill/>
        </p:spPr>
        <p:txBody>
          <a:bodyPr wrap="square" rtlCol="0">
            <a:spAutoFit/>
          </a:bodyPr>
          <a:lstStyle/>
          <a:p>
            <a:r>
              <a:rPr lang="en-US" sz="2400" dirty="0"/>
              <a:t>1</a:t>
            </a:r>
          </a:p>
        </p:txBody>
      </p:sp>
      <p:sp>
        <p:nvSpPr>
          <p:cNvPr id="8" name="TextBox 7">
            <a:extLst>
              <a:ext uri="{FF2B5EF4-FFF2-40B4-BE49-F238E27FC236}">
                <a16:creationId xmlns:a16="http://schemas.microsoft.com/office/drawing/2014/main" id="{746BA459-9481-C948-98E2-DCB40FFCE064}"/>
              </a:ext>
            </a:extLst>
          </p:cNvPr>
          <p:cNvSpPr txBox="1"/>
          <p:nvPr/>
        </p:nvSpPr>
        <p:spPr>
          <a:xfrm>
            <a:off x="5585961" y="5237176"/>
            <a:ext cx="384313" cy="461665"/>
          </a:xfrm>
          <a:prstGeom prst="rect">
            <a:avLst/>
          </a:prstGeom>
          <a:noFill/>
        </p:spPr>
        <p:txBody>
          <a:bodyPr wrap="square" rtlCol="0">
            <a:spAutoFit/>
          </a:bodyPr>
          <a:lstStyle/>
          <a:p>
            <a:r>
              <a:rPr lang="en-US" sz="2400" dirty="0"/>
              <a:t>3</a:t>
            </a:r>
          </a:p>
        </p:txBody>
      </p:sp>
      <p:sp>
        <p:nvSpPr>
          <p:cNvPr id="7" name="TextBox 6">
            <a:extLst>
              <a:ext uri="{FF2B5EF4-FFF2-40B4-BE49-F238E27FC236}">
                <a16:creationId xmlns:a16="http://schemas.microsoft.com/office/drawing/2014/main" id="{E1EA5FAC-A46C-044A-AED8-FCED05AB5BFD}"/>
              </a:ext>
            </a:extLst>
          </p:cNvPr>
          <p:cNvSpPr txBox="1"/>
          <p:nvPr/>
        </p:nvSpPr>
        <p:spPr>
          <a:xfrm>
            <a:off x="2033523" y="3286240"/>
            <a:ext cx="384313" cy="461665"/>
          </a:xfrm>
          <a:prstGeom prst="rect">
            <a:avLst/>
          </a:prstGeom>
          <a:noFill/>
        </p:spPr>
        <p:txBody>
          <a:bodyPr wrap="square" rtlCol="0">
            <a:spAutoFit/>
          </a:bodyPr>
          <a:lstStyle/>
          <a:p>
            <a:r>
              <a:rPr lang="en-US" sz="2400" dirty="0"/>
              <a:t>2</a:t>
            </a:r>
          </a:p>
        </p:txBody>
      </p:sp>
      <p:sp>
        <p:nvSpPr>
          <p:cNvPr id="22" name="TextBox 21">
            <a:extLst>
              <a:ext uri="{FF2B5EF4-FFF2-40B4-BE49-F238E27FC236}">
                <a16:creationId xmlns:a16="http://schemas.microsoft.com/office/drawing/2014/main" id="{C38BC111-8FE7-5245-982B-3B14C3643F6D}"/>
              </a:ext>
            </a:extLst>
          </p:cNvPr>
          <p:cNvSpPr txBox="1"/>
          <p:nvPr/>
        </p:nvSpPr>
        <p:spPr>
          <a:xfrm>
            <a:off x="3336761" y="5237176"/>
            <a:ext cx="384313" cy="461665"/>
          </a:xfrm>
          <a:prstGeom prst="rect">
            <a:avLst/>
          </a:prstGeom>
          <a:noFill/>
        </p:spPr>
        <p:txBody>
          <a:bodyPr wrap="square" rtlCol="0">
            <a:spAutoFit/>
          </a:bodyPr>
          <a:lstStyle/>
          <a:p>
            <a:r>
              <a:rPr lang="en-US" sz="2400" dirty="0"/>
              <a:t>1</a:t>
            </a:r>
          </a:p>
        </p:txBody>
      </p:sp>
      <p:sp>
        <p:nvSpPr>
          <p:cNvPr id="25" name="TextBox 24">
            <a:extLst>
              <a:ext uri="{FF2B5EF4-FFF2-40B4-BE49-F238E27FC236}">
                <a16:creationId xmlns:a16="http://schemas.microsoft.com/office/drawing/2014/main" id="{8E0E5B78-94CA-6A4A-B39E-E06985EECB24}"/>
              </a:ext>
            </a:extLst>
          </p:cNvPr>
          <p:cNvSpPr txBox="1"/>
          <p:nvPr/>
        </p:nvSpPr>
        <p:spPr>
          <a:xfrm>
            <a:off x="7845933" y="4214727"/>
            <a:ext cx="384313" cy="461665"/>
          </a:xfrm>
          <a:prstGeom prst="rect">
            <a:avLst/>
          </a:prstGeom>
          <a:noFill/>
        </p:spPr>
        <p:txBody>
          <a:bodyPr wrap="square" rtlCol="0">
            <a:spAutoFit/>
          </a:bodyPr>
          <a:lstStyle/>
          <a:p>
            <a:r>
              <a:rPr lang="en-US" sz="2400" dirty="0"/>
              <a:t>+</a:t>
            </a:r>
          </a:p>
        </p:txBody>
      </p:sp>
    </p:spTree>
    <p:extLst>
      <p:ext uri="{BB962C8B-B14F-4D97-AF65-F5344CB8AC3E}">
        <p14:creationId xmlns:p14="http://schemas.microsoft.com/office/powerpoint/2010/main" val="4223508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40E0F-F2D8-0048-B149-81F4E7BEA477}"/>
              </a:ext>
            </a:extLst>
          </p:cNvPr>
          <p:cNvSpPr>
            <a:spLocks noGrp="1"/>
          </p:cNvSpPr>
          <p:nvPr>
            <p:ph type="title"/>
          </p:nvPr>
        </p:nvSpPr>
        <p:spPr/>
        <p:txBody>
          <a:bodyPr/>
          <a:lstStyle/>
          <a:p>
            <a:r>
              <a:rPr lang="en-US" dirty="0"/>
              <a:t>Higher order interactions</a:t>
            </a:r>
          </a:p>
        </p:txBody>
      </p:sp>
      <p:pic>
        <p:nvPicPr>
          <p:cNvPr id="6" name="Content Placeholder 5">
            <a:extLst>
              <a:ext uri="{FF2B5EF4-FFF2-40B4-BE49-F238E27FC236}">
                <a16:creationId xmlns:a16="http://schemas.microsoft.com/office/drawing/2014/main" id="{9651992C-7774-B34B-9CBD-D861910BA037}"/>
              </a:ext>
            </a:extLst>
          </p:cNvPr>
          <p:cNvPicPr>
            <a:picLocks noGrp="1" noChangeAspect="1"/>
          </p:cNvPicPr>
          <p:nvPr>
            <p:ph idx="1"/>
          </p:nvPr>
        </p:nvPicPr>
        <p:blipFill>
          <a:blip r:embed="rId3"/>
          <a:stretch>
            <a:fillRect/>
          </a:stretch>
        </p:blipFill>
        <p:spPr>
          <a:xfrm>
            <a:off x="2097449" y="1499936"/>
            <a:ext cx="4820766" cy="5358064"/>
          </a:xfrm>
        </p:spPr>
      </p:pic>
      <p:sp>
        <p:nvSpPr>
          <p:cNvPr id="9" name="Content Placeholder 2">
            <a:extLst>
              <a:ext uri="{FF2B5EF4-FFF2-40B4-BE49-F238E27FC236}">
                <a16:creationId xmlns:a16="http://schemas.microsoft.com/office/drawing/2014/main" id="{59AA1D96-1F0F-2940-AF09-2E5AC60A8E94}"/>
              </a:ext>
            </a:extLst>
          </p:cNvPr>
          <p:cNvSpPr txBox="1">
            <a:spLocks/>
          </p:cNvSpPr>
          <p:nvPr/>
        </p:nvSpPr>
        <p:spPr>
          <a:xfrm>
            <a:off x="628650" y="1825625"/>
            <a:ext cx="78867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342900"/>
            <a:r>
              <a:rPr lang="en-US" b="1" dirty="0"/>
              <a:t>Non-Additive</a:t>
            </a:r>
          </a:p>
        </p:txBody>
      </p:sp>
      <p:sp>
        <p:nvSpPr>
          <p:cNvPr id="5" name="TextBox 4">
            <a:extLst>
              <a:ext uri="{FF2B5EF4-FFF2-40B4-BE49-F238E27FC236}">
                <a16:creationId xmlns:a16="http://schemas.microsoft.com/office/drawing/2014/main" id="{467A5855-A92E-A142-805A-B222E549A388}"/>
              </a:ext>
            </a:extLst>
          </p:cNvPr>
          <p:cNvSpPr txBox="1"/>
          <p:nvPr/>
        </p:nvSpPr>
        <p:spPr>
          <a:xfrm>
            <a:off x="2097449" y="4998929"/>
            <a:ext cx="384313" cy="461665"/>
          </a:xfrm>
          <a:prstGeom prst="rect">
            <a:avLst/>
          </a:prstGeom>
          <a:noFill/>
        </p:spPr>
        <p:txBody>
          <a:bodyPr wrap="square" rtlCol="0">
            <a:spAutoFit/>
          </a:bodyPr>
          <a:lstStyle/>
          <a:p>
            <a:r>
              <a:rPr lang="en-US" sz="2400" dirty="0"/>
              <a:t>1</a:t>
            </a:r>
          </a:p>
        </p:txBody>
      </p:sp>
      <p:sp>
        <p:nvSpPr>
          <p:cNvPr id="7" name="TextBox 6">
            <a:extLst>
              <a:ext uri="{FF2B5EF4-FFF2-40B4-BE49-F238E27FC236}">
                <a16:creationId xmlns:a16="http://schemas.microsoft.com/office/drawing/2014/main" id="{4A6E892B-5DD1-F443-8758-D251C38794B8}"/>
              </a:ext>
            </a:extLst>
          </p:cNvPr>
          <p:cNvSpPr txBox="1"/>
          <p:nvPr/>
        </p:nvSpPr>
        <p:spPr>
          <a:xfrm>
            <a:off x="5144919" y="1690689"/>
            <a:ext cx="384313" cy="461665"/>
          </a:xfrm>
          <a:prstGeom prst="rect">
            <a:avLst/>
          </a:prstGeom>
          <a:noFill/>
        </p:spPr>
        <p:txBody>
          <a:bodyPr wrap="square" rtlCol="0">
            <a:spAutoFit/>
          </a:bodyPr>
          <a:lstStyle/>
          <a:p>
            <a:r>
              <a:rPr lang="en-US" sz="2400" dirty="0"/>
              <a:t>2</a:t>
            </a:r>
          </a:p>
        </p:txBody>
      </p:sp>
      <p:sp>
        <p:nvSpPr>
          <p:cNvPr id="8" name="TextBox 7">
            <a:extLst>
              <a:ext uri="{FF2B5EF4-FFF2-40B4-BE49-F238E27FC236}">
                <a16:creationId xmlns:a16="http://schemas.microsoft.com/office/drawing/2014/main" id="{E5302B34-C645-AB47-8AD3-BE4408C2FF4E}"/>
              </a:ext>
            </a:extLst>
          </p:cNvPr>
          <p:cNvSpPr txBox="1"/>
          <p:nvPr/>
        </p:nvSpPr>
        <p:spPr>
          <a:xfrm>
            <a:off x="6533902" y="4998928"/>
            <a:ext cx="384313" cy="461665"/>
          </a:xfrm>
          <a:prstGeom prst="rect">
            <a:avLst/>
          </a:prstGeom>
          <a:noFill/>
        </p:spPr>
        <p:txBody>
          <a:bodyPr wrap="square" rtlCol="0">
            <a:spAutoFit/>
          </a:bodyPr>
          <a:lstStyle/>
          <a:p>
            <a:r>
              <a:rPr lang="en-US" sz="2400" dirty="0"/>
              <a:t>3</a:t>
            </a:r>
          </a:p>
        </p:txBody>
      </p:sp>
      <p:sp>
        <p:nvSpPr>
          <p:cNvPr id="3" name="TextBox 2">
            <a:extLst>
              <a:ext uri="{FF2B5EF4-FFF2-40B4-BE49-F238E27FC236}">
                <a16:creationId xmlns:a16="http://schemas.microsoft.com/office/drawing/2014/main" id="{EAA469E1-D8F4-9B45-B225-3FE8092FD742}"/>
              </a:ext>
            </a:extLst>
          </p:cNvPr>
          <p:cNvSpPr txBox="1"/>
          <p:nvPr/>
        </p:nvSpPr>
        <p:spPr>
          <a:xfrm>
            <a:off x="5337075" y="3518327"/>
            <a:ext cx="2653986" cy="523220"/>
          </a:xfrm>
          <a:prstGeom prst="rect">
            <a:avLst/>
          </a:prstGeom>
          <a:solidFill>
            <a:schemeClr val="bg1"/>
          </a:solidFill>
        </p:spPr>
        <p:txBody>
          <a:bodyPr wrap="square" rtlCol="0">
            <a:spAutoFit/>
          </a:bodyPr>
          <a:lstStyle/>
          <a:p>
            <a:r>
              <a:rPr lang="en-US" sz="2800" dirty="0"/>
              <a:t>HOI</a:t>
            </a:r>
          </a:p>
        </p:txBody>
      </p:sp>
    </p:spTree>
    <p:extLst>
      <p:ext uri="{BB962C8B-B14F-4D97-AF65-F5344CB8AC3E}">
        <p14:creationId xmlns:p14="http://schemas.microsoft.com/office/powerpoint/2010/main" val="4004031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44EAD-DCDC-E048-A1A8-998DBCA2CDEC}"/>
              </a:ext>
            </a:extLst>
          </p:cNvPr>
          <p:cNvSpPr>
            <a:spLocks noGrp="1"/>
          </p:cNvSpPr>
          <p:nvPr>
            <p:ph type="title"/>
          </p:nvPr>
        </p:nvSpPr>
        <p:spPr/>
        <p:txBody>
          <a:bodyPr>
            <a:normAutofit/>
          </a:bodyPr>
          <a:lstStyle/>
          <a:p>
            <a:r>
              <a:rPr lang="en-US" dirty="0"/>
              <a:t>Questions</a:t>
            </a:r>
          </a:p>
        </p:txBody>
      </p:sp>
      <p:sp>
        <p:nvSpPr>
          <p:cNvPr id="3" name="Content Placeholder 2">
            <a:extLst>
              <a:ext uri="{FF2B5EF4-FFF2-40B4-BE49-F238E27FC236}">
                <a16:creationId xmlns:a16="http://schemas.microsoft.com/office/drawing/2014/main" id="{BE2C45CC-D9B1-3E4F-82AA-7587BD19C65C}"/>
              </a:ext>
            </a:extLst>
          </p:cNvPr>
          <p:cNvSpPr>
            <a:spLocks noGrp="1"/>
          </p:cNvSpPr>
          <p:nvPr>
            <p:ph idx="1"/>
          </p:nvPr>
        </p:nvSpPr>
        <p:spPr/>
        <p:txBody>
          <a:bodyPr/>
          <a:lstStyle/>
          <a:p>
            <a:endParaRPr lang="en-US" dirty="0"/>
          </a:p>
          <a:p>
            <a:pPr marL="0" indent="0">
              <a:buNone/>
            </a:pPr>
            <a:r>
              <a:rPr lang="en-US" dirty="0"/>
              <a:t>How can we detect higher order interactions?</a:t>
            </a:r>
          </a:p>
          <a:p>
            <a:pPr marL="0" indent="0">
              <a:buNone/>
            </a:pPr>
            <a:endParaRPr lang="en-US" dirty="0"/>
          </a:p>
          <a:p>
            <a:pPr marL="0" indent="0">
              <a:buNone/>
            </a:pPr>
            <a:r>
              <a:rPr lang="en-US" dirty="0"/>
              <a:t>What causes higher order interactions emerge?*</a:t>
            </a:r>
          </a:p>
          <a:p>
            <a:pPr marL="0" indent="0">
              <a:buNone/>
            </a:pPr>
            <a:endParaRPr lang="en-US" dirty="0"/>
          </a:p>
          <a:p>
            <a:pPr marL="0" indent="0">
              <a:buNone/>
            </a:pPr>
            <a:r>
              <a:rPr lang="en-US" dirty="0"/>
              <a:t>					</a:t>
            </a:r>
            <a:r>
              <a:rPr lang="en-US" i="1" dirty="0"/>
              <a:t>*especially for plants</a:t>
            </a:r>
            <a:r>
              <a:rPr lang="en-US" dirty="0"/>
              <a:t> </a:t>
            </a:r>
          </a:p>
        </p:txBody>
      </p:sp>
    </p:spTree>
    <p:extLst>
      <p:ext uri="{BB962C8B-B14F-4D97-AF65-F5344CB8AC3E}">
        <p14:creationId xmlns:p14="http://schemas.microsoft.com/office/powerpoint/2010/main" val="3121735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174CC-E76D-DC4C-A3E1-F0B75B4A3C4F}"/>
              </a:ext>
            </a:extLst>
          </p:cNvPr>
          <p:cNvSpPr>
            <a:spLocks noGrp="1"/>
          </p:cNvSpPr>
          <p:nvPr>
            <p:ph type="title"/>
          </p:nvPr>
        </p:nvSpPr>
        <p:spPr/>
        <p:txBody>
          <a:bodyPr>
            <a:normAutofit/>
          </a:bodyPr>
          <a:lstStyle/>
          <a:p>
            <a:r>
              <a:rPr lang="en-US" dirty="0"/>
              <a:t>Outline:</a:t>
            </a:r>
          </a:p>
        </p:txBody>
      </p:sp>
      <p:sp>
        <p:nvSpPr>
          <p:cNvPr id="3" name="Content Placeholder 2">
            <a:extLst>
              <a:ext uri="{FF2B5EF4-FFF2-40B4-BE49-F238E27FC236}">
                <a16:creationId xmlns:a16="http://schemas.microsoft.com/office/drawing/2014/main" id="{E02097C1-DB68-4749-9498-D30BE545AB5A}"/>
              </a:ext>
            </a:extLst>
          </p:cNvPr>
          <p:cNvSpPr>
            <a:spLocks noGrp="1"/>
          </p:cNvSpPr>
          <p:nvPr>
            <p:ph idx="1"/>
          </p:nvPr>
        </p:nvSpPr>
        <p:spPr/>
        <p:txBody>
          <a:bodyPr/>
          <a:lstStyle/>
          <a:p>
            <a:pPr marL="385763" indent="-385763">
              <a:buFont typeface="+mj-lt"/>
              <a:buAutoNum type="arabicPeriod"/>
            </a:pPr>
            <a:r>
              <a:rPr lang="en-US" dirty="0"/>
              <a:t>Simulate resource competition</a:t>
            </a:r>
          </a:p>
          <a:p>
            <a:pPr marL="385763" indent="-385763">
              <a:buFont typeface="+mj-lt"/>
              <a:buAutoNum type="arabicPeriod"/>
            </a:pPr>
            <a:endParaRPr lang="en-US" dirty="0"/>
          </a:p>
          <a:p>
            <a:pPr marL="385763" indent="-385763">
              <a:buFont typeface="+mj-lt"/>
              <a:buAutoNum type="arabicPeriod"/>
            </a:pPr>
            <a:r>
              <a:rPr lang="en-US" dirty="0"/>
              <a:t>Fit pairwise model to two species communities</a:t>
            </a:r>
          </a:p>
          <a:p>
            <a:pPr marL="385763" indent="-385763">
              <a:buFont typeface="+mj-lt"/>
              <a:buAutoNum type="arabicPeriod"/>
            </a:pPr>
            <a:endParaRPr lang="en-US" dirty="0"/>
          </a:p>
          <a:p>
            <a:pPr marL="385763" indent="-385763">
              <a:buFont typeface="+mj-lt"/>
              <a:buAutoNum type="arabicPeriod"/>
            </a:pPr>
            <a:r>
              <a:rPr lang="en-US" dirty="0"/>
              <a:t>Predict dynamics in three species communities</a:t>
            </a:r>
          </a:p>
          <a:p>
            <a:pPr marL="385763" indent="-385763">
              <a:buFont typeface="+mj-lt"/>
              <a:buAutoNum type="arabicPeriod"/>
            </a:pPr>
            <a:endParaRPr lang="en-US" dirty="0"/>
          </a:p>
          <a:p>
            <a:pPr marL="385763" indent="-385763">
              <a:buFont typeface="+mj-lt"/>
              <a:buAutoNum type="arabicPeriod"/>
            </a:pPr>
            <a:r>
              <a:rPr lang="en-US" dirty="0"/>
              <a:t>Evaluate higher order interactions</a:t>
            </a:r>
          </a:p>
        </p:txBody>
      </p:sp>
    </p:spTree>
    <p:extLst>
      <p:ext uri="{BB962C8B-B14F-4D97-AF65-F5344CB8AC3E}">
        <p14:creationId xmlns:p14="http://schemas.microsoft.com/office/powerpoint/2010/main" val="515196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66ACD1-6BF0-4B41-8308-AA13EB5FF9EA}"/>
              </a:ext>
            </a:extLst>
          </p:cNvPr>
          <p:cNvPicPr>
            <a:picLocks noChangeAspect="1"/>
          </p:cNvPicPr>
          <p:nvPr/>
        </p:nvPicPr>
        <p:blipFill>
          <a:blip r:embed="rId3"/>
          <a:stretch>
            <a:fillRect/>
          </a:stretch>
        </p:blipFill>
        <p:spPr>
          <a:xfrm>
            <a:off x="-17859" y="13342"/>
            <a:ext cx="9161859" cy="6844658"/>
          </a:xfrm>
          <a:prstGeom prst="rect">
            <a:avLst/>
          </a:prstGeom>
        </p:spPr>
      </p:pic>
      <p:sp>
        <p:nvSpPr>
          <p:cNvPr id="2" name="Title 1">
            <a:extLst>
              <a:ext uri="{FF2B5EF4-FFF2-40B4-BE49-F238E27FC236}">
                <a16:creationId xmlns:a16="http://schemas.microsoft.com/office/drawing/2014/main" id="{E69CE6D0-6E70-0048-AB1F-B2B811002F1C}"/>
              </a:ext>
            </a:extLst>
          </p:cNvPr>
          <p:cNvSpPr>
            <a:spLocks noGrp="1"/>
          </p:cNvSpPr>
          <p:nvPr>
            <p:ph type="title"/>
          </p:nvPr>
        </p:nvSpPr>
        <p:spPr>
          <a:xfrm>
            <a:off x="628650" y="-84050"/>
            <a:ext cx="7886700" cy="1325563"/>
          </a:xfrm>
        </p:spPr>
        <p:txBody>
          <a:bodyPr/>
          <a:lstStyle/>
          <a:p>
            <a:pPr algn="ctr"/>
            <a:r>
              <a:rPr lang="en-US" dirty="0"/>
              <a:t>California annual plants</a:t>
            </a:r>
          </a:p>
        </p:txBody>
      </p:sp>
      <p:pic>
        <p:nvPicPr>
          <p:cNvPr id="4" name="Picture 3">
            <a:extLst>
              <a:ext uri="{FF2B5EF4-FFF2-40B4-BE49-F238E27FC236}">
                <a16:creationId xmlns:a16="http://schemas.microsoft.com/office/drawing/2014/main" id="{051DAB32-338C-4E41-B384-C42CB645037B}"/>
              </a:ext>
            </a:extLst>
          </p:cNvPr>
          <p:cNvPicPr>
            <a:picLocks noChangeAspect="1"/>
          </p:cNvPicPr>
          <p:nvPr/>
        </p:nvPicPr>
        <p:blipFill rotWithShape="1">
          <a:blip r:embed="rId4">
            <a:lum/>
            <a:alphaModFix amt="95000"/>
          </a:blip>
          <a:srcRect r="44834"/>
          <a:stretch/>
        </p:blipFill>
        <p:spPr>
          <a:xfrm>
            <a:off x="4924926" y="2845502"/>
            <a:ext cx="3879182" cy="3587381"/>
          </a:xfrm>
          <a:prstGeom prst="rect">
            <a:avLst/>
          </a:prstGeom>
          <a:noFill/>
          <a:ln>
            <a:solidFill>
              <a:schemeClr val="tx1"/>
            </a:solidFill>
          </a:ln>
        </p:spPr>
      </p:pic>
      <p:sp>
        <p:nvSpPr>
          <p:cNvPr id="6" name="TextBox 5">
            <a:extLst>
              <a:ext uri="{FF2B5EF4-FFF2-40B4-BE49-F238E27FC236}">
                <a16:creationId xmlns:a16="http://schemas.microsoft.com/office/drawing/2014/main" id="{46796482-69A8-3547-A82F-4ECFEA406000}"/>
              </a:ext>
            </a:extLst>
          </p:cNvPr>
          <p:cNvSpPr txBox="1"/>
          <p:nvPr/>
        </p:nvSpPr>
        <p:spPr>
          <a:xfrm>
            <a:off x="6172702" y="2845502"/>
            <a:ext cx="2801352" cy="369332"/>
          </a:xfrm>
          <a:prstGeom prst="rect">
            <a:avLst/>
          </a:prstGeom>
          <a:noFill/>
        </p:spPr>
        <p:txBody>
          <a:bodyPr wrap="square" rtlCol="0">
            <a:spAutoFit/>
          </a:bodyPr>
          <a:lstStyle/>
          <a:p>
            <a:r>
              <a:rPr lang="en-US" dirty="0"/>
              <a:t>Godoy and Levine (2014)</a:t>
            </a:r>
          </a:p>
        </p:txBody>
      </p:sp>
    </p:spTree>
    <p:extLst>
      <p:ext uri="{BB962C8B-B14F-4D97-AF65-F5344CB8AC3E}">
        <p14:creationId xmlns:p14="http://schemas.microsoft.com/office/powerpoint/2010/main" val="2814085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9B57183-A9D6-E54B-918C-71AEFC8C2A17}"/>
              </a:ext>
            </a:extLst>
          </p:cNvPr>
          <p:cNvSpPr>
            <a:spLocks noGrp="1"/>
          </p:cNvSpPr>
          <p:nvPr>
            <p:ph type="title"/>
          </p:nvPr>
        </p:nvSpPr>
        <p:spPr/>
        <p:txBody>
          <a:bodyPr/>
          <a:lstStyle/>
          <a:p>
            <a:r>
              <a:rPr lang="en-US" dirty="0"/>
              <a:t>Simulation model</a:t>
            </a:r>
          </a:p>
        </p:txBody>
      </p:sp>
      <mc:AlternateContent xmlns:mc="http://schemas.openxmlformats.org/markup-compatibility/2006" xmlns:a14="http://schemas.microsoft.com/office/drawing/2010/main">
        <mc:Choice Requires="a14">
          <p:sp>
            <p:nvSpPr>
              <p:cNvPr id="19" name="Rectangle 18">
                <a:extLst>
                  <a:ext uri="{FF2B5EF4-FFF2-40B4-BE49-F238E27FC236}">
                    <a16:creationId xmlns:a16="http://schemas.microsoft.com/office/drawing/2014/main" id="{DEAD6652-B706-854E-B64D-2EF6118248F9}"/>
                  </a:ext>
                </a:extLst>
              </p:cNvPr>
              <p:cNvSpPr/>
              <p:nvPr/>
            </p:nvSpPr>
            <p:spPr>
              <a:xfrm>
                <a:off x="330653" y="1763986"/>
                <a:ext cx="2670282" cy="84856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rPr>
                            <m:t>𝑑𝑅</m:t>
                          </m:r>
                        </m:num>
                        <m:den>
                          <m:r>
                            <a:rPr lang="en-US" i="1">
                              <a:latin typeface="Cambria Math" panose="02040503050406030204" pitchFamily="18" charset="0"/>
                            </a:rPr>
                            <m:t>𝑑𝑡</m:t>
                          </m:r>
                        </m:den>
                      </m:f>
                      <m:r>
                        <a:rPr lang="en-US" i="1">
                          <a:latin typeface="Cambria Math" panose="02040503050406030204" pitchFamily="18" charset="0"/>
                        </a:rPr>
                        <m:t>=−</m:t>
                      </m:r>
                      <m:nary>
                        <m:naryPr>
                          <m:chr m:val="∑"/>
                          <m:limLoc m:val="undOvr"/>
                          <m:ctrlPr>
                            <a:rPr lang="en-US" i="1">
                              <a:latin typeface="Cambria Math" panose="02040503050406030204" pitchFamily="18" charset="0"/>
                            </a:rPr>
                          </m:ctrlPr>
                        </m:naryPr>
                        <m:sub>
                          <m: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𝑠</m:t>
                          </m:r>
                        </m:sup>
                        <m:e>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i="1">
                                  <a:latin typeface="Cambria Math" panose="02040503050406030204" pitchFamily="18" charset="0"/>
                                </a:rPr>
                                <m:t>𝑖</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𝑟</m:t>
                              </m:r>
                            </m:e>
                            <m:sub>
                              <m:r>
                                <a:rPr lang="en-US" b="0" i="1" smtClean="0">
                                  <a:latin typeface="Cambria Math" panose="02040503050406030204" pitchFamily="18" charset="0"/>
                                </a:rPr>
                                <m:t>𝑖</m:t>
                              </m:r>
                            </m:sub>
                          </m:sSub>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𝑅</m:t>
                                  </m:r>
                                </m:num>
                                <m:den>
                                  <m:sSub>
                                    <m:sSubPr>
                                      <m:ctrlPr>
                                        <a:rPr lang="en-US" i="1">
                                          <a:latin typeface="Cambria Math" panose="02040503050406030204" pitchFamily="18" charset="0"/>
                                        </a:rPr>
                                      </m:ctrlPr>
                                    </m:sSubPr>
                                    <m:e>
                                      <m:r>
                                        <a:rPr lang="en-US" i="1">
                                          <a:latin typeface="Cambria Math" panose="02040503050406030204" pitchFamily="18" charset="0"/>
                                        </a:rPr>
                                        <m:t>𝐾</m:t>
                                      </m:r>
                                    </m:e>
                                    <m:sub>
                                      <m:r>
                                        <a:rPr lang="en-US" i="1">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𝑅</m:t>
                                  </m:r>
                                </m:den>
                              </m:f>
                            </m:e>
                          </m:d>
                        </m:e>
                      </m:nary>
                    </m:oMath>
                  </m:oMathPara>
                </a14:m>
                <a:endParaRPr lang="en-US" dirty="0"/>
              </a:p>
            </p:txBody>
          </p:sp>
        </mc:Choice>
        <mc:Fallback xmlns="">
          <p:sp>
            <p:nvSpPr>
              <p:cNvPr id="19" name="Rectangle 18">
                <a:extLst>
                  <a:ext uri="{FF2B5EF4-FFF2-40B4-BE49-F238E27FC236}">
                    <a16:creationId xmlns:a16="http://schemas.microsoft.com/office/drawing/2014/main" id="{DEAD6652-B706-854E-B64D-2EF6118248F9}"/>
                  </a:ext>
                </a:extLst>
              </p:cNvPr>
              <p:cNvSpPr>
                <a:spLocks noRot="1" noChangeAspect="1" noMove="1" noResize="1" noEditPoints="1" noAdjustHandles="1" noChangeArrowheads="1" noChangeShapeType="1" noTextEdit="1"/>
              </p:cNvSpPr>
              <p:nvPr/>
            </p:nvSpPr>
            <p:spPr>
              <a:xfrm>
                <a:off x="330653" y="1763986"/>
                <a:ext cx="2670282" cy="848566"/>
              </a:xfrm>
              <a:prstGeom prst="rect">
                <a:avLst/>
              </a:prstGeom>
              <a:blipFill>
                <a:blip r:embed="rId3"/>
                <a:stretch>
                  <a:fillRect t="-98529" b="-1514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76C6A318-A2F1-7C45-82A3-F6063D971BEA}"/>
                  </a:ext>
                </a:extLst>
              </p:cNvPr>
              <p:cNvSpPr/>
              <p:nvPr/>
            </p:nvSpPr>
            <p:spPr>
              <a:xfrm>
                <a:off x="217795" y="3268661"/>
                <a:ext cx="4102598" cy="98167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rPr>
                            <m:t>𝑑</m:t>
                          </m:r>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i="1">
                                  <a:latin typeface="Cambria Math" panose="02040503050406030204" pitchFamily="18" charset="0"/>
                                </a:rPr>
                                <m:t>𝑖</m:t>
                              </m:r>
                            </m:sub>
                          </m:sSub>
                        </m:num>
                        <m:den>
                          <m:r>
                            <a:rPr lang="en-US" i="1">
                              <a:latin typeface="Cambria Math" panose="02040503050406030204" pitchFamily="18" charset="0"/>
                            </a:rPr>
                            <m:t>𝑑𝑡</m:t>
                          </m:r>
                        </m:den>
                      </m:f>
                      <m:r>
                        <a:rPr lang="en-US" i="1">
                          <a:latin typeface="Cambria Math" panose="02040503050406030204" pitchFamily="18" charset="0"/>
                        </a:rPr>
                        <m:t>=</m:t>
                      </m:r>
                      <m:d>
                        <m:dPr>
                          <m:begChr m:val="{"/>
                          <m:endChr m:val=""/>
                          <m:ctrlPr>
                            <a:rPr lang="en-US" i="1">
                              <a:latin typeface="Cambria Math" panose="02040503050406030204" pitchFamily="18" charset="0"/>
                            </a:rPr>
                          </m:ctrlPr>
                        </m:dPr>
                        <m:e>
                          <m:eqArr>
                            <m:eqArrPr>
                              <m:ctrlPr>
                                <a:rPr lang="en-US" i="1">
                                  <a:latin typeface="Cambria Math" panose="02040503050406030204" pitchFamily="18" charset="0"/>
                                </a:rPr>
                              </m:ctrlPr>
                            </m:eqArrPr>
                            <m:e>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i="1">
                                      <a:latin typeface="Cambria Math" panose="02040503050406030204" pitchFamily="18" charset="0"/>
                                    </a:rPr>
                                    <m:t>𝑖</m:t>
                                  </m:r>
                                </m:sub>
                              </m:sSub>
                              <m:d>
                                <m:dPr>
                                  <m:ctrlPr>
                                    <a:rPr lang="en-US" i="1">
                                      <a:latin typeface="Cambria Math" panose="02040503050406030204" pitchFamily="18" charset="0"/>
                                    </a:rPr>
                                  </m:ctrlPr>
                                </m:dPr>
                                <m:e>
                                  <m:r>
                                    <a:rPr lang="en-US" b="0" i="1" smtClean="0">
                                      <a:latin typeface="Cambria Math" panose="02040503050406030204" pitchFamily="18" charset="0"/>
                                    </a:rPr>
                                    <m:t>𝑞</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𝑟</m:t>
                                      </m:r>
                                    </m:e>
                                    <m:sub>
                                      <m:r>
                                        <a:rPr lang="en-US" b="0" i="1" smtClean="0">
                                          <a:latin typeface="Cambria Math" panose="02040503050406030204" pitchFamily="18" charset="0"/>
                                        </a:rPr>
                                        <m:t>𝑖</m:t>
                                      </m:r>
                                    </m:sub>
                                  </m:sSub>
                                  <m:f>
                                    <m:fPr>
                                      <m:ctrlPr>
                                        <a:rPr lang="en-US" i="1">
                                          <a:latin typeface="Cambria Math" panose="02040503050406030204" pitchFamily="18" charset="0"/>
                                        </a:rPr>
                                      </m:ctrlPr>
                                    </m:fPr>
                                    <m:num>
                                      <m:r>
                                        <a:rPr lang="en-US" i="1">
                                          <a:latin typeface="Cambria Math" panose="02040503050406030204" pitchFamily="18" charset="0"/>
                                        </a:rPr>
                                        <m:t>𝑅</m:t>
                                      </m:r>
                                    </m:num>
                                    <m:den>
                                      <m:sSub>
                                        <m:sSubPr>
                                          <m:ctrlPr>
                                            <a:rPr lang="en-US" i="1">
                                              <a:latin typeface="Cambria Math" panose="02040503050406030204" pitchFamily="18" charset="0"/>
                                            </a:rPr>
                                          </m:ctrlPr>
                                        </m:sSubPr>
                                        <m:e>
                                          <m:r>
                                            <a:rPr lang="en-US" i="1">
                                              <a:latin typeface="Cambria Math" panose="02040503050406030204" pitchFamily="18" charset="0"/>
                                            </a:rPr>
                                            <m:t>𝐾</m:t>
                                          </m:r>
                                        </m:e>
                                        <m:sub>
                                          <m:r>
                                            <a:rPr lang="en-US" i="1">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𝑅</m:t>
                                      </m:r>
                                    </m:den>
                                  </m:f>
                                  <m:r>
                                    <a:rPr lang="en-US" i="1">
                                      <a:latin typeface="Cambria Math" panose="02040503050406030204" pitchFamily="18" charset="0"/>
                                    </a:rPr>
                                    <m:t>−</m:t>
                                  </m:r>
                                  <m:r>
                                    <a:rPr lang="en-US" i="1">
                                      <a:latin typeface="Cambria Math" panose="02040503050406030204" pitchFamily="18" charset="0"/>
                                    </a:rPr>
                                    <m:t>𝑚</m:t>
                                  </m:r>
                                </m:e>
                              </m:d>
                              <m:r>
                                <a:rPr lang="en-US" i="1">
                                  <a:latin typeface="Cambria Math" panose="02040503050406030204" pitchFamily="18" charset="0"/>
                                </a:rPr>
                                <m:t>, </m:t>
                              </m:r>
                              <m:r>
                                <a:rPr lang="en-US" i="1">
                                  <a:latin typeface="Cambria Math" panose="02040503050406030204" pitchFamily="18" charset="0"/>
                                </a:rPr>
                                <m:t>𝑅</m:t>
                              </m:r>
                              <m:d>
                                <m:dPr>
                                  <m:ctrlPr>
                                    <a:rPr lang="en-US" i="1">
                                      <a:latin typeface="Cambria Math" panose="02040503050406030204" pitchFamily="18" charset="0"/>
                                    </a:rPr>
                                  </m:ctrlPr>
                                </m:dPr>
                                <m:e>
                                  <m:r>
                                    <a:rPr lang="en-US" i="1">
                                      <a:latin typeface="Cambria Math" panose="02040503050406030204" pitchFamily="18" charset="0"/>
                                    </a:rPr>
                                    <m:t>𝑡</m:t>
                                  </m:r>
                                </m:e>
                              </m:d>
                              <m:r>
                                <a:rPr lang="en-US" i="1">
                                  <a:latin typeface="Cambria Math" panose="02040503050406030204" pitchFamily="18" charset="0"/>
                                </a:rPr>
                                <m:t>&gt;</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𝑅</m:t>
                                      </m:r>
                                    </m:e>
                                  </m:acc>
                                </m:e>
                                <m:sub>
                                  <m:r>
                                    <a:rPr lang="en-US" i="1">
                                      <a:latin typeface="Cambria Math" panose="02040503050406030204" pitchFamily="18" charset="0"/>
                                    </a:rPr>
                                    <m:t>𝑖</m:t>
                                  </m:r>
                                </m:sub>
                              </m:sSub>
                            </m:e>
                            <m:e>
                              <m:r>
                                <a:rPr lang="en-US" i="1">
                                  <a:latin typeface="Cambria Math" panose="02040503050406030204" pitchFamily="18" charset="0"/>
                                </a:rPr>
                                <m:t>0                                 ,</m:t>
                              </m:r>
                              <m:r>
                                <a:rPr lang="en-US" i="1">
                                  <a:latin typeface="Cambria Math" panose="02040503050406030204" pitchFamily="18" charset="0"/>
                                </a:rPr>
                                <m:t>𝑅</m:t>
                              </m:r>
                              <m:r>
                                <a:rPr lang="en-US" i="1">
                                  <a:latin typeface="Cambria Math" panose="02040503050406030204" pitchFamily="18" charset="0"/>
                                </a:rPr>
                                <m:t>(</m:t>
                              </m:r>
                              <m:r>
                                <a:rPr lang="en-US" i="1">
                                  <a:latin typeface="Cambria Math" panose="02040503050406030204" pitchFamily="18" charset="0"/>
                                </a:rPr>
                                <m:t>𝑡</m:t>
                              </m:r>
                              <m:r>
                                <a:rPr lang="en-US" i="1">
                                  <a:latin typeface="Cambria Math" panose="02040503050406030204" pitchFamily="18" charset="0"/>
                                </a:rPr>
                                <m:t>)≤</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𝑅</m:t>
                                      </m:r>
                                    </m:e>
                                  </m:acc>
                                </m:e>
                                <m:sub>
                                  <m:r>
                                    <a:rPr lang="en-US" i="1">
                                      <a:latin typeface="Cambria Math" panose="02040503050406030204" pitchFamily="18" charset="0"/>
                                    </a:rPr>
                                    <m:t>𝑖</m:t>
                                  </m:r>
                                </m:sub>
                              </m:sSub>
                            </m:e>
                          </m:eqArr>
                          <m:r>
                            <a:rPr lang="en-US" i="1">
                              <a:latin typeface="Cambria Math" panose="02040503050406030204" pitchFamily="18" charset="0"/>
                            </a:rPr>
                            <m:t> </m:t>
                          </m:r>
                        </m:e>
                      </m:d>
                    </m:oMath>
                  </m:oMathPara>
                </a14:m>
                <a:endParaRPr lang="en-US" dirty="0"/>
              </a:p>
            </p:txBody>
          </p:sp>
        </mc:Choice>
        <mc:Fallback xmlns="">
          <p:sp>
            <p:nvSpPr>
              <p:cNvPr id="21" name="Rectangle 20">
                <a:extLst>
                  <a:ext uri="{FF2B5EF4-FFF2-40B4-BE49-F238E27FC236}">
                    <a16:creationId xmlns:a16="http://schemas.microsoft.com/office/drawing/2014/main" id="{76C6A318-A2F1-7C45-82A3-F6063D971BEA}"/>
                  </a:ext>
                </a:extLst>
              </p:cNvPr>
              <p:cNvSpPr>
                <a:spLocks noRot="1" noChangeAspect="1" noMove="1" noResize="1" noEditPoints="1" noAdjustHandles="1" noChangeArrowheads="1" noChangeShapeType="1" noTextEdit="1"/>
              </p:cNvSpPr>
              <p:nvPr/>
            </p:nvSpPr>
            <p:spPr>
              <a:xfrm>
                <a:off x="217795" y="3268661"/>
                <a:ext cx="4102598" cy="981679"/>
              </a:xfrm>
              <a:prstGeom prst="rect">
                <a:avLst/>
              </a:prstGeom>
              <a:blipFill>
                <a:blip r:embed="rId4"/>
                <a:stretch>
                  <a:fillRect l="-21296" t="-200000" b="-2860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Rectangle 21">
                <a:extLst>
                  <a:ext uri="{FF2B5EF4-FFF2-40B4-BE49-F238E27FC236}">
                    <a16:creationId xmlns:a16="http://schemas.microsoft.com/office/drawing/2014/main" id="{43653670-B0F4-FC48-98AB-3ACA1755365F}"/>
                  </a:ext>
                </a:extLst>
              </p:cNvPr>
              <p:cNvSpPr/>
              <p:nvPr/>
            </p:nvSpPr>
            <p:spPr>
              <a:xfrm>
                <a:off x="362232" y="4906449"/>
                <a:ext cx="1623586" cy="657744"/>
              </a:xfrm>
              <a:prstGeom prst="rect">
                <a:avLst/>
              </a:prstGeom>
            </p:spPr>
            <p:txBody>
              <a:bodyPr wrap="none">
                <a:spAutoFit/>
              </a:bodyPr>
              <a:lstStyle/>
              <a:p>
                <a:pPr algn="just"/>
                <a14:m>
                  <m:oMathPara xmlns:m="http://schemas.openxmlformats.org/officeDocument/2006/math">
                    <m:oMathParaPr>
                      <m:jc m:val="left"/>
                    </m:oMathParaPr>
                    <m:oMath xmlns:m="http://schemas.openxmlformats.org/officeDocument/2006/math">
                      <m:sSub>
                        <m:sSubPr>
                          <m:ctrlPr>
                            <a:rPr lang="en-US" i="1" smtClean="0">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𝑅</m:t>
                              </m:r>
                            </m:e>
                          </m:acc>
                        </m:e>
                        <m:sub>
                          <m:r>
                            <a:rPr lang="en-US" i="1">
                              <a:latin typeface="Cambria Math" panose="02040503050406030204" pitchFamily="18" charset="0"/>
                            </a:rPr>
                            <m:t>𝑖</m:t>
                          </m:r>
                        </m:sub>
                      </m:sSub>
                      <m:r>
                        <a:rPr lang="en-US" i="1">
                          <a:latin typeface="Cambria Math" panose="02040503050406030204" pitchFamily="18" charset="0"/>
                        </a:rPr>
                        <m:t>= </m:t>
                      </m:r>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𝐾</m:t>
                              </m:r>
                            </m:e>
                            <m:sub>
                              <m:r>
                                <a:rPr lang="en-US" i="1">
                                  <a:latin typeface="Cambria Math" panose="02040503050406030204" pitchFamily="18" charset="0"/>
                                </a:rPr>
                                <m:t>𝑖</m:t>
                              </m:r>
                            </m:sub>
                          </m:sSub>
                          <m:r>
                            <a:rPr lang="en-US" i="1">
                              <a:latin typeface="Cambria Math" panose="02040503050406030204" pitchFamily="18" charset="0"/>
                            </a:rPr>
                            <m:t>𝑚</m:t>
                          </m:r>
                        </m:num>
                        <m:den>
                          <m:r>
                            <a:rPr lang="en-US" b="0" i="1" smtClean="0">
                              <a:latin typeface="Cambria Math" panose="02040503050406030204" pitchFamily="18" charset="0"/>
                            </a:rPr>
                            <m:t>𝑞</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m:t>
                              </m:r>
                            </m:sub>
                          </m:sSub>
                          <m:r>
                            <a:rPr lang="en-US" i="1">
                              <a:latin typeface="Cambria Math" panose="02040503050406030204" pitchFamily="18" charset="0"/>
                            </a:rPr>
                            <m:t> −</m:t>
                          </m:r>
                          <m:r>
                            <a:rPr lang="en-US" i="1">
                              <a:latin typeface="Cambria Math" panose="02040503050406030204" pitchFamily="18" charset="0"/>
                            </a:rPr>
                            <m:t>𝑚</m:t>
                          </m:r>
                        </m:den>
                      </m:f>
                    </m:oMath>
                  </m:oMathPara>
                </a14:m>
                <a:endParaRPr lang="en-US" dirty="0"/>
              </a:p>
            </p:txBody>
          </p:sp>
        </mc:Choice>
        <mc:Fallback xmlns="">
          <p:sp>
            <p:nvSpPr>
              <p:cNvPr id="22" name="Rectangle 21">
                <a:extLst>
                  <a:ext uri="{FF2B5EF4-FFF2-40B4-BE49-F238E27FC236}">
                    <a16:creationId xmlns:a16="http://schemas.microsoft.com/office/drawing/2014/main" id="{43653670-B0F4-FC48-98AB-3ACA1755365F}"/>
                  </a:ext>
                </a:extLst>
              </p:cNvPr>
              <p:cNvSpPr>
                <a:spLocks noRot="1" noChangeAspect="1" noMove="1" noResize="1" noEditPoints="1" noAdjustHandles="1" noChangeArrowheads="1" noChangeShapeType="1" noTextEdit="1"/>
              </p:cNvSpPr>
              <p:nvPr/>
            </p:nvSpPr>
            <p:spPr>
              <a:xfrm>
                <a:off x="362232" y="4906449"/>
                <a:ext cx="1623586" cy="657744"/>
              </a:xfrm>
              <a:prstGeom prst="rect">
                <a:avLst/>
              </a:prstGeom>
              <a:blipFill>
                <a:blip r:embed="rId5"/>
                <a:stretch>
                  <a:fillRect b="-9434"/>
                </a:stretch>
              </a:blipFill>
            </p:spPr>
            <p:txBody>
              <a:bodyPr/>
              <a:lstStyle/>
              <a:p>
                <a:r>
                  <a:rPr lang="en-US">
                    <a:noFill/>
                  </a:rPr>
                  <a:t> </a:t>
                </a:r>
              </a:p>
            </p:txBody>
          </p:sp>
        </mc:Fallback>
      </mc:AlternateContent>
      <p:pic>
        <p:nvPicPr>
          <p:cNvPr id="26" name="Content Placeholder 25">
            <a:extLst>
              <a:ext uri="{FF2B5EF4-FFF2-40B4-BE49-F238E27FC236}">
                <a16:creationId xmlns:a16="http://schemas.microsoft.com/office/drawing/2014/main" id="{EAB8D3EE-5F87-F14F-9EC2-830989BEEB80}"/>
              </a:ext>
            </a:extLst>
          </p:cNvPr>
          <p:cNvPicPr>
            <a:picLocks noGrp="1" noChangeAspect="1"/>
          </p:cNvPicPr>
          <p:nvPr>
            <p:ph idx="1"/>
          </p:nvPr>
        </p:nvPicPr>
        <p:blipFill>
          <a:blip r:embed="rId6"/>
          <a:stretch>
            <a:fillRect/>
          </a:stretch>
        </p:blipFill>
        <p:spPr>
          <a:xfrm>
            <a:off x="4588042" y="1699520"/>
            <a:ext cx="4351338" cy="4351338"/>
          </a:xfrm>
        </p:spPr>
      </p:pic>
      <mc:AlternateContent xmlns:mc="http://schemas.openxmlformats.org/markup-compatibility/2006">
        <mc:Choice xmlns:a14="http://schemas.microsoft.com/office/drawing/2010/main" Requires="a14">
          <p:sp>
            <p:nvSpPr>
              <p:cNvPr id="28" name="Rectangle 27">
                <a:extLst>
                  <a:ext uri="{FF2B5EF4-FFF2-40B4-BE49-F238E27FC236}">
                    <a16:creationId xmlns:a16="http://schemas.microsoft.com/office/drawing/2014/main" id="{465F3CB2-0478-294D-BD10-B1FBEE179053}"/>
                  </a:ext>
                </a:extLst>
              </p:cNvPr>
              <p:cNvSpPr/>
              <p:nvPr/>
            </p:nvSpPr>
            <p:spPr>
              <a:xfrm>
                <a:off x="330653" y="6059689"/>
                <a:ext cx="5765347" cy="381515"/>
              </a:xfrm>
              <a:prstGeom prst="rect">
                <a:avLst/>
              </a:prstGeom>
            </p:spPr>
            <p:txBody>
              <a:bodyPr wrap="square">
                <a:spAutoFit/>
              </a:bodyPr>
              <a:lstStyle/>
              <a:p>
                <a14:m>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𝑖</m:t>
                        </m:r>
                        <m:r>
                          <a:rPr lang="en-US" i="1">
                            <a:latin typeface="Cambria Math" panose="02040503050406030204" pitchFamily="18" charset="0"/>
                          </a:rPr>
                          <m:t> </m:t>
                        </m:r>
                      </m:sub>
                    </m:sSub>
                    <m:r>
                      <a:rPr lang="en-US" i="1">
                        <a:latin typeface="Cambria Math" panose="02040503050406030204" pitchFamily="18" charset="0"/>
                      </a:rPr>
                      <m:t>=</m:t>
                    </m:r>
                    <m:r>
                      <a:rPr lang="en-US" i="1">
                        <a:latin typeface="Cambria Math" panose="02040503050406030204" pitchFamily="18" charset="0"/>
                      </a:rPr>
                      <m:t>h</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𝐵</m:t>
                        </m:r>
                      </m:e>
                      <m:sub>
                        <m:r>
                          <a:rPr lang="en-US" i="1">
                            <a:latin typeface="Cambria Math" panose="02040503050406030204" pitchFamily="18" charset="0"/>
                          </a:rPr>
                          <m:t>𝑖𝐹</m:t>
                        </m:r>
                      </m:sub>
                    </m:sSub>
                    <m:r>
                      <a:rPr lang="en-US" i="1">
                        <a:latin typeface="Cambria Math" panose="02040503050406030204" pitchFamily="18" charset="0"/>
                      </a:rPr>
                      <m:t>)/</m:t>
                    </m:r>
                    <m:r>
                      <a:rPr lang="en-US" i="1">
                        <a:latin typeface="Cambria Math" panose="02040503050406030204" pitchFamily="18" charset="0"/>
                      </a:rPr>
                      <m:t>𝜇</m:t>
                    </m:r>
                  </m:oMath>
                </a14:m>
                <a:r>
                  <a:rPr lang="en-US" dirty="0"/>
                  <a:t>        Biomass to seed conversion</a:t>
                </a:r>
              </a:p>
            </p:txBody>
          </p:sp>
        </mc:Choice>
        <mc:Fallback>
          <p:sp>
            <p:nvSpPr>
              <p:cNvPr id="28" name="Rectangle 27">
                <a:extLst>
                  <a:ext uri="{FF2B5EF4-FFF2-40B4-BE49-F238E27FC236}">
                    <a16:creationId xmlns:a16="http://schemas.microsoft.com/office/drawing/2014/main" id="{465F3CB2-0478-294D-BD10-B1FBEE179053}"/>
                  </a:ext>
                </a:extLst>
              </p:cNvPr>
              <p:cNvSpPr>
                <a:spLocks noRot="1" noChangeAspect="1" noMove="1" noResize="1" noEditPoints="1" noAdjustHandles="1" noChangeArrowheads="1" noChangeShapeType="1" noTextEdit="1"/>
              </p:cNvSpPr>
              <p:nvPr/>
            </p:nvSpPr>
            <p:spPr>
              <a:xfrm>
                <a:off x="330653" y="6059689"/>
                <a:ext cx="5765347" cy="381515"/>
              </a:xfrm>
              <a:prstGeom prst="rect">
                <a:avLst/>
              </a:prstGeom>
              <a:blipFill>
                <a:blip r:embed="rId7"/>
                <a:stretch>
                  <a:fillRect t="-3226" b="-22581"/>
                </a:stretch>
              </a:blipFill>
            </p:spPr>
            <p:txBody>
              <a:bodyPr/>
              <a:lstStyle/>
              <a:p>
                <a:r>
                  <a:rPr lang="en-US">
                    <a:noFill/>
                  </a:rPr>
                  <a:t> </a:t>
                </a:r>
              </a:p>
            </p:txBody>
          </p:sp>
        </mc:Fallback>
      </mc:AlternateContent>
    </p:spTree>
    <p:extLst>
      <p:ext uri="{BB962C8B-B14F-4D97-AF65-F5344CB8AC3E}">
        <p14:creationId xmlns:p14="http://schemas.microsoft.com/office/powerpoint/2010/main" val="958567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D15F6-1692-BE42-84FE-D21AFD85F075}"/>
              </a:ext>
            </a:extLst>
          </p:cNvPr>
          <p:cNvSpPr>
            <a:spLocks noGrp="1"/>
          </p:cNvSpPr>
          <p:nvPr>
            <p:ph type="title"/>
          </p:nvPr>
        </p:nvSpPr>
        <p:spPr/>
        <p:txBody>
          <a:bodyPr/>
          <a:lstStyle/>
          <a:p>
            <a:r>
              <a:rPr lang="en-US" dirty="0"/>
              <a:t>Species differences</a:t>
            </a:r>
          </a:p>
        </p:txBody>
      </p:sp>
      <p:pic>
        <p:nvPicPr>
          <p:cNvPr id="5" name="Content Placeholder 4">
            <a:extLst>
              <a:ext uri="{FF2B5EF4-FFF2-40B4-BE49-F238E27FC236}">
                <a16:creationId xmlns:a16="http://schemas.microsoft.com/office/drawing/2014/main" id="{DEB3D836-A8DF-B24F-99DC-CCBE13F0B382}"/>
              </a:ext>
            </a:extLst>
          </p:cNvPr>
          <p:cNvPicPr>
            <a:picLocks noGrp="1" noChangeAspect="1"/>
          </p:cNvPicPr>
          <p:nvPr>
            <p:ph idx="1"/>
          </p:nvPr>
        </p:nvPicPr>
        <p:blipFill>
          <a:blip r:embed="rId3"/>
          <a:stretch>
            <a:fillRect/>
          </a:stretch>
        </p:blipFill>
        <p:spPr>
          <a:xfrm>
            <a:off x="635049" y="1986047"/>
            <a:ext cx="4746914" cy="4351338"/>
          </a:xfrm>
        </p:spPr>
      </p:pic>
      <p:pic>
        <p:nvPicPr>
          <p:cNvPr id="8" name="Picture 7">
            <a:extLst>
              <a:ext uri="{FF2B5EF4-FFF2-40B4-BE49-F238E27FC236}">
                <a16:creationId xmlns:a16="http://schemas.microsoft.com/office/drawing/2014/main" id="{D99E5619-B83E-8848-9151-809CD40817B6}"/>
              </a:ext>
            </a:extLst>
          </p:cNvPr>
          <p:cNvPicPr>
            <a:picLocks noChangeAspect="1"/>
          </p:cNvPicPr>
          <p:nvPr/>
        </p:nvPicPr>
        <p:blipFill>
          <a:blip r:embed="rId4"/>
          <a:stretch>
            <a:fillRect/>
          </a:stretch>
        </p:blipFill>
        <p:spPr>
          <a:xfrm>
            <a:off x="5190734" y="282993"/>
            <a:ext cx="2577171" cy="3544469"/>
          </a:xfrm>
          <a:prstGeom prst="rect">
            <a:avLst/>
          </a:prstGeom>
        </p:spPr>
      </p:pic>
      <p:pic>
        <p:nvPicPr>
          <p:cNvPr id="14" name="Picture 13">
            <a:extLst>
              <a:ext uri="{FF2B5EF4-FFF2-40B4-BE49-F238E27FC236}">
                <a16:creationId xmlns:a16="http://schemas.microsoft.com/office/drawing/2014/main" id="{4CAE9E0F-ABA5-E443-B9BC-6E81F1C6C478}"/>
              </a:ext>
            </a:extLst>
          </p:cNvPr>
          <p:cNvPicPr>
            <a:picLocks noChangeAspect="1"/>
          </p:cNvPicPr>
          <p:nvPr/>
        </p:nvPicPr>
        <p:blipFill>
          <a:blip r:embed="rId5"/>
          <a:stretch>
            <a:fillRect/>
          </a:stretch>
        </p:blipFill>
        <p:spPr>
          <a:xfrm>
            <a:off x="5348187" y="3709877"/>
            <a:ext cx="2125266" cy="2922866"/>
          </a:xfrm>
          <a:prstGeom prst="rect">
            <a:avLst/>
          </a:prstGeom>
        </p:spPr>
      </p:pic>
      <p:pic>
        <p:nvPicPr>
          <p:cNvPr id="16" name="Picture 15">
            <a:extLst>
              <a:ext uri="{FF2B5EF4-FFF2-40B4-BE49-F238E27FC236}">
                <a16:creationId xmlns:a16="http://schemas.microsoft.com/office/drawing/2014/main" id="{3A4BD975-DF1B-AE48-8CFA-FC2029D87901}"/>
              </a:ext>
            </a:extLst>
          </p:cNvPr>
          <p:cNvPicPr>
            <a:picLocks noChangeAspect="1"/>
          </p:cNvPicPr>
          <p:nvPr/>
        </p:nvPicPr>
        <p:blipFill>
          <a:blip r:embed="rId6"/>
          <a:stretch>
            <a:fillRect/>
          </a:stretch>
        </p:blipFill>
        <p:spPr>
          <a:xfrm>
            <a:off x="6603959" y="1690689"/>
            <a:ext cx="2219972" cy="3053115"/>
          </a:xfrm>
          <a:prstGeom prst="rect">
            <a:avLst/>
          </a:prstGeom>
        </p:spPr>
      </p:pic>
      <p:sp>
        <p:nvSpPr>
          <p:cNvPr id="3" name="TextBox 2">
            <a:extLst>
              <a:ext uri="{FF2B5EF4-FFF2-40B4-BE49-F238E27FC236}">
                <a16:creationId xmlns:a16="http://schemas.microsoft.com/office/drawing/2014/main" id="{0DC763FE-21CD-EE4F-AC91-AC7382EDF2BA}"/>
              </a:ext>
            </a:extLst>
          </p:cNvPr>
          <p:cNvSpPr txBox="1"/>
          <p:nvPr/>
        </p:nvSpPr>
        <p:spPr>
          <a:xfrm>
            <a:off x="6864626" y="675861"/>
            <a:ext cx="903279" cy="369332"/>
          </a:xfrm>
          <a:prstGeom prst="rect">
            <a:avLst/>
          </a:prstGeom>
          <a:noFill/>
        </p:spPr>
        <p:txBody>
          <a:bodyPr wrap="square" rtlCol="0">
            <a:spAutoFit/>
          </a:bodyPr>
          <a:lstStyle/>
          <a:p>
            <a:r>
              <a:rPr lang="en-US" dirty="0"/>
              <a:t>early</a:t>
            </a:r>
          </a:p>
        </p:txBody>
      </p:sp>
      <p:sp>
        <p:nvSpPr>
          <p:cNvPr id="9" name="TextBox 8">
            <a:extLst>
              <a:ext uri="{FF2B5EF4-FFF2-40B4-BE49-F238E27FC236}">
                <a16:creationId xmlns:a16="http://schemas.microsoft.com/office/drawing/2014/main" id="{8F785923-5CCB-1143-9B41-91A3D002EC8F}"/>
              </a:ext>
            </a:extLst>
          </p:cNvPr>
          <p:cNvSpPr txBox="1"/>
          <p:nvPr/>
        </p:nvSpPr>
        <p:spPr>
          <a:xfrm>
            <a:off x="8240721" y="1986047"/>
            <a:ext cx="903279" cy="369332"/>
          </a:xfrm>
          <a:prstGeom prst="rect">
            <a:avLst/>
          </a:prstGeom>
          <a:noFill/>
        </p:spPr>
        <p:txBody>
          <a:bodyPr wrap="square" rtlCol="0">
            <a:spAutoFit/>
          </a:bodyPr>
          <a:lstStyle/>
          <a:p>
            <a:r>
              <a:rPr lang="en-US" dirty="0"/>
              <a:t>middle</a:t>
            </a:r>
          </a:p>
        </p:txBody>
      </p:sp>
      <p:sp>
        <p:nvSpPr>
          <p:cNvPr id="10" name="TextBox 9">
            <a:extLst>
              <a:ext uri="{FF2B5EF4-FFF2-40B4-BE49-F238E27FC236}">
                <a16:creationId xmlns:a16="http://schemas.microsoft.com/office/drawing/2014/main" id="{C9780AB5-3F9F-134C-98C3-A6DC3252C230}"/>
              </a:ext>
            </a:extLst>
          </p:cNvPr>
          <p:cNvSpPr txBox="1"/>
          <p:nvPr/>
        </p:nvSpPr>
        <p:spPr>
          <a:xfrm>
            <a:off x="6793773" y="5053791"/>
            <a:ext cx="903279" cy="369332"/>
          </a:xfrm>
          <a:prstGeom prst="rect">
            <a:avLst/>
          </a:prstGeom>
          <a:noFill/>
        </p:spPr>
        <p:txBody>
          <a:bodyPr wrap="square" rtlCol="0">
            <a:spAutoFit/>
          </a:bodyPr>
          <a:lstStyle/>
          <a:p>
            <a:r>
              <a:rPr lang="en-US" dirty="0"/>
              <a:t>late</a:t>
            </a:r>
          </a:p>
        </p:txBody>
      </p:sp>
    </p:spTree>
    <p:extLst>
      <p:ext uri="{BB962C8B-B14F-4D97-AF65-F5344CB8AC3E}">
        <p14:creationId xmlns:p14="http://schemas.microsoft.com/office/powerpoint/2010/main" val="296937033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3666</TotalTime>
  <Words>2906</Words>
  <Application>Microsoft Macintosh PowerPoint</Application>
  <PresentationFormat>On-screen Show (4:3)</PresentationFormat>
  <Paragraphs>285</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Cambria Math</vt:lpstr>
      <vt:lpstr>Office Theme</vt:lpstr>
      <vt:lpstr>Detecting higher order interactions in mechanistic resource competition models</vt:lpstr>
      <vt:lpstr>PowerPoint Presentation</vt:lpstr>
      <vt:lpstr>Competition models</vt:lpstr>
      <vt:lpstr>Higher order interactions</vt:lpstr>
      <vt:lpstr>Questions</vt:lpstr>
      <vt:lpstr>Outline:</vt:lpstr>
      <vt:lpstr>California annual plants</vt:lpstr>
      <vt:lpstr>Simulation model</vt:lpstr>
      <vt:lpstr>Species differences</vt:lpstr>
      <vt:lpstr>Competition</vt:lpstr>
      <vt:lpstr>Multispecies competition</vt:lpstr>
      <vt:lpstr>Multispecies competition</vt:lpstr>
      <vt:lpstr>Strength of HOIs</vt:lpstr>
      <vt:lpstr>Questions</vt:lpstr>
      <vt:lpstr>What causes higher order interactions?</vt:lpstr>
      <vt:lpstr>What causes higher order interactions?</vt:lpstr>
      <vt:lpstr>What causes higher order interactions?</vt:lpstr>
      <vt:lpstr>What causes higher order interactions?</vt:lpstr>
      <vt:lpstr>What causes higher order interactions?</vt:lpstr>
      <vt:lpstr>What causes higher order interactions?</vt:lpstr>
      <vt:lpstr>Conclusions</vt:lpstr>
      <vt:lpstr>Conclusions</vt:lpstr>
      <vt:lpstr>Acknowledgements</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Emergent higher order interactions among competitors?</dc:title>
  <dc:creator>Andy Kleinhesselink</dc:creator>
  <cp:lastModifiedBy>Andy Kleinhesselink</cp:lastModifiedBy>
  <cp:revision>164</cp:revision>
  <dcterms:created xsi:type="dcterms:W3CDTF">2018-07-30T17:13:18Z</dcterms:created>
  <dcterms:modified xsi:type="dcterms:W3CDTF">2018-08-05T02:52:36Z</dcterms:modified>
</cp:coreProperties>
</file>

<file path=docProps/thumbnail.jpeg>
</file>